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handoutMasterIdLst>
    <p:handoutMasterId r:id="rId40"/>
  </p:handoutMasterIdLst>
  <p:sldIdLst>
    <p:sldId id="686" r:id="rId5"/>
    <p:sldId id="619" r:id="rId6"/>
    <p:sldId id="653" r:id="rId7"/>
    <p:sldId id="652" r:id="rId8"/>
    <p:sldId id="685" r:id="rId9"/>
    <p:sldId id="658" r:id="rId10"/>
    <p:sldId id="659" r:id="rId11"/>
    <p:sldId id="662" r:id="rId12"/>
    <p:sldId id="663" r:id="rId13"/>
    <p:sldId id="666" r:id="rId14"/>
    <p:sldId id="667" r:id="rId15"/>
    <p:sldId id="668" r:id="rId16"/>
    <p:sldId id="669" r:id="rId17"/>
    <p:sldId id="670" r:id="rId18"/>
    <p:sldId id="671" r:id="rId19"/>
    <p:sldId id="672" r:id="rId20"/>
    <p:sldId id="673" r:id="rId21"/>
    <p:sldId id="674" r:id="rId22"/>
    <p:sldId id="617" r:id="rId23"/>
    <p:sldId id="607" r:id="rId24"/>
    <p:sldId id="608" r:id="rId25"/>
    <p:sldId id="609" r:id="rId26"/>
    <p:sldId id="675" r:id="rId27"/>
    <p:sldId id="639" r:id="rId28"/>
    <p:sldId id="676" r:id="rId29"/>
    <p:sldId id="677" r:id="rId30"/>
    <p:sldId id="678" r:id="rId31"/>
    <p:sldId id="681" r:id="rId32"/>
    <p:sldId id="682" r:id="rId33"/>
    <p:sldId id="632" r:id="rId34"/>
    <p:sldId id="683" r:id="rId35"/>
    <p:sldId id="635" r:id="rId36"/>
    <p:sldId id="636" r:id="rId37"/>
    <p:sldId id="523"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pcatasti@vcu.edu" initials="p" lastIdx="1" clrIdx="1">
    <p:extLst>
      <p:ext uri="{19B8F6BF-5375-455C-9EA6-DF929625EA0E}">
        <p15:presenceInfo xmlns:p15="http://schemas.microsoft.com/office/powerpoint/2012/main" userId="S::pcatasti@vcu.edu::5e6bb2ce-2eef-4c7a-b628-7542cf8731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4DE"/>
    <a:srgbClr val="CDC800"/>
    <a:srgbClr val="006699"/>
    <a:srgbClr val="2A601F"/>
    <a:srgbClr val="FF6300"/>
    <a:srgbClr val="01FFD5"/>
    <a:srgbClr val="E3EFF0"/>
    <a:srgbClr val="D2E6E4"/>
    <a:srgbClr val="E7EF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5424" autoAdjust="0"/>
  </p:normalViewPr>
  <p:slideViewPr>
    <p:cSldViewPr snapToGrid="0" snapToObjects="1">
      <p:cViewPr varScale="1">
        <p:scale>
          <a:sx n="96" d="100"/>
          <a:sy n="96" d="100"/>
        </p:scale>
        <p:origin x="480" y="60"/>
      </p:cViewPr>
      <p:guideLst>
        <p:guide orient="horz" pos="2160"/>
        <p:guide pos="3840"/>
      </p:guideLst>
    </p:cSldViewPr>
  </p:slideViewPr>
  <p:outlineViewPr>
    <p:cViewPr>
      <p:scale>
        <a:sx n="33" d="100"/>
        <a:sy n="33" d="100"/>
      </p:scale>
      <p:origin x="0" y="-48496"/>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77" d="100"/>
          <a:sy n="77" d="100"/>
        </p:scale>
        <p:origin x="274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8/19/2024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8/19/2024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3970623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a:t>
            </a:fld>
            <a:endParaRPr lang="en-US" dirty="0"/>
          </a:p>
        </p:txBody>
      </p:sp>
    </p:spTree>
    <p:extLst>
      <p:ext uri="{BB962C8B-B14F-4D97-AF65-F5344CB8AC3E}">
        <p14:creationId xmlns:p14="http://schemas.microsoft.com/office/powerpoint/2010/main" val="498890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a:t>
            </a:fld>
            <a:endParaRPr lang="en-US" dirty="0"/>
          </a:p>
        </p:txBody>
      </p:sp>
    </p:spTree>
    <p:extLst>
      <p:ext uri="{BB962C8B-B14F-4D97-AF65-F5344CB8AC3E}">
        <p14:creationId xmlns:p14="http://schemas.microsoft.com/office/powerpoint/2010/main" val="2548196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20</a:t>
            </a:fld>
            <a:endParaRPr lang="en-US" dirty="0"/>
          </a:p>
        </p:txBody>
      </p:sp>
    </p:spTree>
    <p:extLst>
      <p:ext uri="{BB962C8B-B14F-4D97-AF65-F5344CB8AC3E}">
        <p14:creationId xmlns:p14="http://schemas.microsoft.com/office/powerpoint/2010/main" val="4234251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86</a:t>
            </a:r>
            <a:r>
              <a:rPr lang="en-US" baseline="30000" dirty="0"/>
              <a:t>th</a:t>
            </a:r>
            <a:r>
              <a:rPr lang="en-US" dirty="0"/>
              <a:t> percentile for the home sales data in Excel, we use the formula </a:t>
            </a:r>
            <a:r>
              <a:rPr lang="en-US" i="1" dirty="0"/>
              <a:t>=PERCENTILE.EXC(B2:B13,0.85)</a:t>
            </a:r>
            <a:r>
              <a:rPr lang="en-US" dirty="0"/>
              <a:t> = 305,912.50. Remember that you do not have to sort the data to use the Excel percentile formula.</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21</a:t>
            </a:fld>
            <a:endParaRPr lang="en-US" dirty="0"/>
          </a:p>
        </p:txBody>
      </p:sp>
    </p:spTree>
    <p:extLst>
      <p:ext uri="{BB962C8B-B14F-4D97-AF65-F5344CB8AC3E}">
        <p14:creationId xmlns:p14="http://schemas.microsoft.com/office/powerpoint/2010/main" val="1467729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22</a:t>
            </a:fld>
            <a:endParaRPr lang="en-US" dirty="0"/>
          </a:p>
        </p:txBody>
      </p:sp>
    </p:spTree>
    <p:extLst>
      <p:ext uri="{BB962C8B-B14F-4D97-AF65-F5344CB8AC3E}">
        <p14:creationId xmlns:p14="http://schemas.microsoft.com/office/powerpoint/2010/main" val="35285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spcAft>
                    <a:spcPts val="0"/>
                  </a:spcAft>
                </a:pPr>
                <a:r>
                  <a:rPr lang="en-US" dirty="0"/>
                  <a:t>A quartile can be computed in Excel using the function </a:t>
                </a:r>
                <a:r>
                  <a:rPr lang="en-US" i="1" dirty="0"/>
                  <a:t>QUARTILE.EXC:</a:t>
                </a:r>
              </a:p>
              <a:p>
                <a:pPr marL="628650" lvl="1" indent="-171450">
                  <a:spcAft>
                    <a:spcPts val="0"/>
                  </a:spcAft>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1</m:t>
                        </m:r>
                      </m:sub>
                    </m:sSub>
                    <m:r>
                      <a:rPr lang="en-US" b="0" i="1" smtClean="0">
                        <a:latin typeface="Cambria Math" panose="02040503050406030204" pitchFamily="18" charset="0"/>
                      </a:rPr>
                      <m:t>=</m:t>
                    </m:r>
                  </m:oMath>
                </a14:m>
                <a:r>
                  <a:rPr lang="en-US" dirty="0"/>
                  <a:t> </a:t>
                </a:r>
                <a:r>
                  <a:rPr lang="en-US" i="1" dirty="0"/>
                  <a:t>QUARTILE.EXC(B2:B13,1)</a:t>
                </a:r>
                <a:endParaRPr lang="en-US" i="0" dirty="0"/>
              </a:p>
              <a:p>
                <a:pPr marL="628650" lvl="1" indent="-171450">
                  <a:spcAft>
                    <a:spcPts val="0"/>
                  </a:spcAft>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3</m:t>
                        </m:r>
                      </m:sub>
                    </m:sSub>
                    <m:r>
                      <a:rPr lang="en-US" i="1">
                        <a:latin typeface="Cambria Math" panose="02040503050406030204" pitchFamily="18" charset="0"/>
                      </a:rPr>
                      <m:t>=</m:t>
                    </m:r>
                  </m:oMath>
                </a14:m>
                <a:r>
                  <a:rPr lang="en-US" dirty="0"/>
                  <a:t> </a:t>
                </a:r>
                <a:r>
                  <a:rPr lang="en-US" i="1" dirty="0"/>
                  <a:t>QUARTILE.EXC(B2:B13,3)</a:t>
                </a:r>
                <a:endParaRPr lang="en-US" dirty="0"/>
              </a:p>
            </p:txBody>
          </p:sp>
        </mc:Choice>
        <mc:Fallback xmlns="">
          <p:sp>
            <p:nvSpPr>
              <p:cNvPr id="3" name="Notes Placeholder 2"/>
              <p:cNvSpPr>
                <a:spLocks noGrp="1"/>
              </p:cNvSpPr>
              <p:nvPr>
                <p:ph type="body" idx="1"/>
              </p:nvPr>
            </p:nvSpPr>
            <p:spPr/>
            <p:txBody>
              <a:bodyPr/>
              <a:lstStyle/>
              <a:p>
                <a:pPr>
                  <a:spcAft>
                    <a:spcPts val="0"/>
                  </a:spcAft>
                </a:pPr>
                <a:r>
                  <a:rPr lang="en-US" dirty="0"/>
                  <a:t>A quartile can be computed in Excel using the function </a:t>
                </a:r>
                <a:r>
                  <a:rPr lang="en-US" i="1" dirty="0"/>
                  <a:t>QUARTILE.EXC:</a:t>
                </a:r>
              </a:p>
              <a:p>
                <a:pPr marL="628650" lvl="1" indent="-171450">
                  <a:spcAft>
                    <a:spcPts val="0"/>
                  </a:spcAft>
                  <a:buFont typeface="Arial" panose="020B0604020202020204" pitchFamily="34" charset="0"/>
                  <a:buChar char="•"/>
                </a:pPr>
                <a:r>
                  <a:rPr lang="en-US" i="0">
                    <a:latin typeface="Cambria Math" panose="02040503050406030204" pitchFamily="18" charset="0"/>
                  </a:rPr>
                  <a:t>𝑄_1</a:t>
                </a:r>
                <a:r>
                  <a:rPr lang="en-US" b="0" i="0">
                    <a:latin typeface="Cambria Math" panose="02040503050406030204" pitchFamily="18" charset="0"/>
                  </a:rPr>
                  <a:t>=</a:t>
                </a:r>
                <a:r>
                  <a:rPr lang="en-US" dirty="0"/>
                  <a:t> </a:t>
                </a:r>
                <a:r>
                  <a:rPr lang="en-US" i="1" dirty="0"/>
                  <a:t>QUARTILE.EXC(B2:B13,1)</a:t>
                </a:r>
                <a:endParaRPr lang="en-US" i="0" dirty="0"/>
              </a:p>
              <a:p>
                <a:pPr marL="628650" lvl="1" indent="-171450">
                  <a:spcAft>
                    <a:spcPts val="0"/>
                  </a:spcAft>
                  <a:buFont typeface="Arial" panose="020B0604020202020204" pitchFamily="34" charset="0"/>
                  <a:buChar char="•"/>
                </a:pPr>
                <a:r>
                  <a:rPr lang="en-US" i="0">
                    <a:latin typeface="Cambria Math" panose="02040503050406030204" pitchFamily="18" charset="0"/>
                  </a:rPr>
                  <a:t>𝑄_</a:t>
                </a:r>
                <a:r>
                  <a:rPr lang="en-US" b="0" i="0">
                    <a:latin typeface="Cambria Math" panose="02040503050406030204" pitchFamily="18" charset="0"/>
                  </a:rPr>
                  <a:t>3</a:t>
                </a:r>
                <a:r>
                  <a:rPr lang="en-US" i="0">
                    <a:latin typeface="Cambria Math" panose="02040503050406030204" pitchFamily="18" charset="0"/>
                  </a:rPr>
                  <a:t>=</a:t>
                </a:r>
                <a:r>
                  <a:rPr lang="en-US" dirty="0"/>
                  <a:t> </a:t>
                </a:r>
                <a:r>
                  <a:rPr lang="en-US" i="1" dirty="0"/>
                  <a:t>QUARTILE.EXC(B2:B13,3)</a:t>
                </a:r>
                <a:endParaRPr lang="en-US" dirty="0"/>
              </a:p>
            </p:txBody>
          </p:sp>
        </mc:Fallback>
      </mc:AlternateContent>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23</a:t>
            </a:fld>
            <a:endParaRPr lang="en-US" dirty="0"/>
          </a:p>
        </p:txBody>
      </p:sp>
    </p:spTree>
    <p:extLst>
      <p:ext uri="{BB962C8B-B14F-4D97-AF65-F5344CB8AC3E}">
        <p14:creationId xmlns:p14="http://schemas.microsoft.com/office/powerpoint/2010/main" val="3729014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0" i="0" dirty="0">
                    <a:effectLst/>
                    <a:latin typeface="Times New Roman" panose="02020603050405020304" pitchFamily="18" charset="0"/>
                  </a:rPr>
                  <a:t>The z-scores can be calculated in Excel using the function </a:t>
                </a:r>
                <a:r>
                  <a:rPr lang="en-US" b="0" i="1" dirty="0">
                    <a:effectLst/>
                    <a:latin typeface="Times New Roman" panose="02020603050405020304" pitchFamily="18" charset="0"/>
                  </a:rPr>
                  <a:t>=STANDARDIZE</a:t>
                </a:r>
                <a:r>
                  <a:rPr lang="en-US" b="0" i="0" dirty="0">
                    <a:effectLst/>
                    <a:latin typeface="Times New Roman" panose="02020603050405020304" pitchFamily="18" charset="0"/>
                  </a:rPr>
                  <a:t>(</a:t>
                </a: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𝑥</m:t>
                        </m:r>
                      </m:e>
                      <m:sub>
                        <m:r>
                          <a:rPr lang="en-US" b="0" i="1" smtClean="0">
                            <a:effectLst/>
                            <a:latin typeface="Cambria Math" panose="02040503050406030204" pitchFamily="18" charset="0"/>
                          </a:rPr>
                          <m:t>𝑖</m:t>
                        </m:r>
                      </m:sub>
                    </m:sSub>
                  </m:oMath>
                </a14:m>
                <a:r>
                  <a:rPr lang="en-US" b="0" i="0" dirty="0">
                    <a:effectLst/>
                    <a:latin typeface="Times New Roman" panose="02020603050405020304" pitchFamily="18" charset="0"/>
                  </a:rPr>
                  <a:t>,</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b="0" dirty="0"/>
                  <a:t>,</a:t>
                </a:r>
                <a14:m>
                  <m:oMath xmlns:m="http://schemas.openxmlformats.org/officeDocument/2006/math">
                    <m:r>
                      <a:rPr lang="en-US" b="0" i="1" dirty="0" smtClean="0">
                        <a:latin typeface="Cambria Math" panose="02040503050406030204" pitchFamily="18" charset="0"/>
                      </a:rPr>
                      <m:t>𝑠</m:t>
                    </m:r>
                  </m:oMath>
                </a14:m>
                <a:r>
                  <a:rPr lang="en-US" b="0" dirty="0"/>
                  <a:t>).</a:t>
                </a:r>
              </a:p>
              <a:p>
                <a:r>
                  <a:rPr lang="en-US" b="0" dirty="0"/>
                  <a:t>For example,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oMath>
                </a14:m>
                <a:r>
                  <a:rPr lang="en-US" b="0" i="1" dirty="0"/>
                  <a:t>=STANDARDIZE</a:t>
                </a:r>
                <a:r>
                  <a:rPr lang="en-US" b="0" dirty="0"/>
                  <a:t>(46,44,8)</a:t>
                </a:r>
                <a:r>
                  <a:rPr lang="en-US" b="0" baseline="0" dirty="0"/>
                  <a:t> = 0.25.</a:t>
                </a:r>
                <a:endParaRPr lang="en-US" b="0" dirty="0"/>
              </a:p>
            </p:txBody>
          </p:sp>
        </mc:Choice>
        <mc:Fallback xmlns="">
          <p:sp>
            <p:nvSpPr>
              <p:cNvPr id="3" name="Notes Placeholder 2"/>
              <p:cNvSpPr>
                <a:spLocks noGrp="1"/>
              </p:cNvSpPr>
              <p:nvPr>
                <p:ph type="body" idx="1"/>
              </p:nvPr>
            </p:nvSpPr>
            <p:spPr/>
            <p:txBody>
              <a:bodyPr/>
              <a:lstStyle/>
              <a:p>
                <a:r>
                  <a:rPr lang="en-US" b="0" i="0" dirty="0">
                    <a:effectLst/>
                    <a:latin typeface="Times New Roman" panose="02020603050405020304" pitchFamily="18" charset="0"/>
                  </a:rPr>
                  <a:t>The z-scores can be calculated in Excel using the function </a:t>
                </a:r>
                <a:r>
                  <a:rPr lang="en-US" b="0" i="1" dirty="0">
                    <a:effectLst/>
                    <a:latin typeface="Times New Roman" panose="02020603050405020304" pitchFamily="18" charset="0"/>
                  </a:rPr>
                  <a:t>=STANDARDIZE</a:t>
                </a:r>
                <a:r>
                  <a:rPr lang="en-US" b="0" i="0" dirty="0">
                    <a:effectLst/>
                    <a:latin typeface="Times New Roman" panose="02020603050405020304" pitchFamily="18" charset="0"/>
                  </a:rPr>
                  <a:t>(</a:t>
                </a:r>
                <a:r>
                  <a:rPr lang="en-US" b="0" i="0">
                    <a:effectLst/>
                    <a:latin typeface="Cambria Math" panose="02040503050406030204" pitchFamily="18" charset="0"/>
                  </a:rPr>
                  <a:t>𝑥_𝑖</a:t>
                </a:r>
                <a:r>
                  <a:rPr lang="en-US" b="0" i="0" dirty="0">
                    <a:effectLst/>
                    <a:latin typeface="Times New Roman" panose="02020603050405020304" pitchFamily="18" charset="0"/>
                  </a:rPr>
                  <a:t>,</a:t>
                </a:r>
                <a:r>
                  <a:rPr lang="en-US" b="0" i="0">
                    <a:latin typeface="Cambria Math" panose="02040503050406030204" pitchFamily="18" charset="0"/>
                  </a:rPr>
                  <a:t>𝑥 ̅</a:t>
                </a:r>
                <a:r>
                  <a:rPr lang="en-US" b="0" dirty="0"/>
                  <a:t>,</a:t>
                </a:r>
                <a:r>
                  <a:rPr lang="en-US" b="0" i="0" dirty="0">
                    <a:latin typeface="Cambria Math" panose="02040503050406030204" pitchFamily="18" charset="0"/>
                  </a:rPr>
                  <a:t>𝑠</a:t>
                </a:r>
                <a:r>
                  <a:rPr lang="en-US" b="0" dirty="0"/>
                  <a:t>).</a:t>
                </a:r>
              </a:p>
              <a:p>
                <a:r>
                  <a:rPr lang="en-US" b="0" dirty="0"/>
                  <a:t>For example, </a:t>
                </a:r>
                <a:r>
                  <a:rPr lang="en-US" b="0" i="0">
                    <a:latin typeface="Cambria Math" panose="02040503050406030204" pitchFamily="18" charset="0"/>
                  </a:rPr>
                  <a:t>𝑧_1</a:t>
                </a:r>
                <a:r>
                  <a:rPr lang="en-US" b="0" i="1" dirty="0"/>
                  <a:t>=STANDARDIZE</a:t>
                </a:r>
                <a:r>
                  <a:rPr lang="en-US" b="0" dirty="0"/>
                  <a:t>(46,44,8)</a:t>
                </a:r>
                <a:r>
                  <a:rPr lang="en-US" b="0" baseline="0" dirty="0"/>
                  <a:t> = 0.25.</a:t>
                </a:r>
                <a:endParaRPr lang="en-US" b="0" dirty="0"/>
              </a:p>
            </p:txBody>
          </p:sp>
        </mc:Fallback>
      </mc:AlternateContent>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24</a:t>
            </a:fld>
            <a:endParaRPr lang="en-US" dirty="0"/>
          </a:p>
        </p:txBody>
      </p:sp>
    </p:spTree>
    <p:extLst>
      <p:ext uri="{BB962C8B-B14F-4D97-AF65-F5344CB8AC3E}">
        <p14:creationId xmlns:p14="http://schemas.microsoft.com/office/powerpoint/2010/main" val="1217192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definitions for what constitutes an outlier.</a:t>
            </a:r>
          </a:p>
          <a:p>
            <a:pPr marL="171450" indent="-171450">
              <a:buFont typeface="Arial" panose="020B0604020202020204" pitchFamily="34" charset="0"/>
              <a:buChar char="•"/>
            </a:pPr>
            <a:r>
              <a:rPr lang="en-US" dirty="0"/>
              <a:t>We use the three standardized values rule for symmetric and bell-shaped distributions.</a:t>
            </a:r>
          </a:p>
          <a:p>
            <a:pPr marL="171450" indent="-171450">
              <a:buFont typeface="Arial" panose="020B0604020202020204" pitchFamily="34" charset="0"/>
              <a:buChar char="•"/>
            </a:pPr>
            <a:r>
              <a:rPr lang="en-US" dirty="0"/>
              <a:t>As shown in the next slide, we use the limits defined by quartiles in box plots for skewed distributions.</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26</a:t>
            </a:fld>
            <a:endParaRPr lang="en-US" dirty="0"/>
          </a:p>
        </p:txBody>
      </p:sp>
    </p:spTree>
    <p:extLst>
      <p:ext uri="{BB962C8B-B14F-4D97-AF65-F5344CB8AC3E}">
        <p14:creationId xmlns:p14="http://schemas.microsoft.com/office/powerpoint/2010/main" val="402870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mn-cs"/>
              </a:rPr>
              <a:t>Steps used to construct the boxplot for the home sales data:</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a:solidFill>
                  <a:schemeClr val="tx1"/>
                </a:solidFill>
                <a:latin typeface="+mn-lt"/>
                <a:ea typeface="+mn-ea"/>
                <a:cs typeface="+mn-cs"/>
              </a:rPr>
              <a:t>Step 1.</a:t>
            </a:r>
            <a:r>
              <a:rPr lang="en-US" sz="1200" b="0" i="0" u="none" strike="noStrike" kern="1200" baseline="0" dirty="0">
                <a:solidFill>
                  <a:schemeClr val="tx1"/>
                </a:solidFill>
                <a:latin typeface="+mn-lt"/>
                <a:ea typeface="+mn-ea"/>
                <a:cs typeface="+mn-cs"/>
              </a:rPr>
              <a:t>	A box is drawn with the ends of the box located at the first and third quartiles. For the home sales data, </a:t>
            </a:r>
            <a:r>
              <a:rPr lang="en-US" sz="1200" b="0" i="1" u="none" strike="noStrike" kern="1200" baseline="0" dirty="0">
                <a:solidFill>
                  <a:schemeClr val="tx1"/>
                </a:solidFill>
                <a:latin typeface="+mn-lt"/>
                <a:ea typeface="+mn-ea"/>
                <a:cs typeface="+mn-cs"/>
              </a:rPr>
              <a:t>Q</a:t>
            </a:r>
            <a:r>
              <a:rPr lang="en-US" sz="1200" b="0" i="0" u="none" strike="noStrike" kern="1200" baseline="0" dirty="0">
                <a:solidFill>
                  <a:schemeClr val="tx1"/>
                </a:solidFill>
                <a:latin typeface="+mn-lt"/>
                <a:ea typeface="+mn-ea"/>
                <a:cs typeface="+mn-cs"/>
              </a:rPr>
              <a:t>1 = 139,000 and </a:t>
            </a:r>
            <a:r>
              <a:rPr lang="en-US" sz="1200" b="0" i="1" u="none" strike="noStrike" kern="1200" baseline="0" dirty="0">
                <a:solidFill>
                  <a:schemeClr val="tx1"/>
                </a:solidFill>
                <a:latin typeface="+mn-lt"/>
                <a:ea typeface="+mn-ea"/>
                <a:cs typeface="+mn-cs"/>
              </a:rPr>
              <a:t>Q</a:t>
            </a:r>
            <a:r>
              <a:rPr lang="en-US" sz="1200" b="0" i="0" u="none" strike="noStrike" kern="1200" baseline="0" dirty="0">
                <a:solidFill>
                  <a:schemeClr val="tx1"/>
                </a:solidFill>
                <a:latin typeface="+mn-lt"/>
                <a:ea typeface="+mn-ea"/>
                <a:cs typeface="+mn-cs"/>
              </a:rPr>
              <a:t>3 = 256,625. This box contains the middle 	50% of the data.</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a:solidFill>
                  <a:schemeClr val="tx1"/>
                </a:solidFill>
                <a:latin typeface="+mn-lt"/>
                <a:ea typeface="+mn-ea"/>
                <a:cs typeface="+mn-cs"/>
              </a:rPr>
              <a:t>Step 2.</a:t>
            </a:r>
            <a:r>
              <a:rPr lang="en-US" sz="1200" b="0" i="0" u="none" strike="noStrike" kern="1200" baseline="0" dirty="0">
                <a:solidFill>
                  <a:schemeClr val="tx1"/>
                </a:solidFill>
                <a:latin typeface="+mn-lt"/>
                <a:ea typeface="+mn-ea"/>
                <a:cs typeface="+mn-cs"/>
              </a:rPr>
              <a:t>	A vertical line is drawn in the box at the location of the median (203,750 for the home sales data).</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a:solidFill>
                  <a:schemeClr val="tx1"/>
                </a:solidFill>
                <a:latin typeface="+mn-lt"/>
                <a:ea typeface="+mn-ea"/>
                <a:cs typeface="+mn-cs"/>
              </a:rPr>
              <a:t>Step 3.</a:t>
            </a:r>
            <a:r>
              <a:rPr lang="en-US" sz="1200" b="0" i="0" u="none" strike="noStrike" kern="1200" baseline="0" dirty="0">
                <a:solidFill>
                  <a:schemeClr val="tx1"/>
                </a:solidFill>
                <a:latin typeface="+mn-lt"/>
                <a:ea typeface="+mn-ea"/>
                <a:cs typeface="+mn-cs"/>
              </a:rPr>
              <a:t>	By using the interquartile range, IQR = </a:t>
            </a:r>
            <a:r>
              <a:rPr lang="en-US" sz="1200" b="0" i="1" u="none" strike="noStrike" kern="1200" baseline="0" dirty="0">
                <a:solidFill>
                  <a:schemeClr val="tx1"/>
                </a:solidFill>
                <a:latin typeface="+mn-lt"/>
                <a:ea typeface="+mn-ea"/>
                <a:cs typeface="+mn-cs"/>
              </a:rPr>
              <a:t>Q</a:t>
            </a:r>
            <a:r>
              <a:rPr lang="en-U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Q</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limits are located. The limits for the boxplot are 1.5(IQR) below </a:t>
            </a:r>
            <a:r>
              <a:rPr lang="en-US" sz="1200" b="0" i="1" u="none" strike="noStrike" kern="1200" baseline="0" dirty="0">
                <a:solidFill>
                  <a:schemeClr val="tx1"/>
                </a:solidFill>
                <a:latin typeface="+mn-lt"/>
                <a:ea typeface="+mn-ea"/>
                <a:cs typeface="+mn-cs"/>
              </a:rPr>
              <a:t>Q</a:t>
            </a:r>
            <a:r>
              <a:rPr lang="en-US" sz="1200" b="0" i="0" u="none" strike="noStrike" kern="1200" baseline="0" dirty="0">
                <a:solidFill>
                  <a:schemeClr val="tx1"/>
                </a:solidFill>
                <a:latin typeface="+mn-lt"/>
                <a:ea typeface="+mn-ea"/>
                <a:cs typeface="+mn-cs"/>
              </a:rPr>
              <a:t>1 and 1.5(IQR) above </a:t>
            </a:r>
            <a:r>
              <a:rPr lang="en-US" sz="1200" b="0" i="1" u="none" strike="noStrike" kern="1200" baseline="0" dirty="0">
                <a:solidFill>
                  <a:schemeClr val="tx1"/>
                </a:solidFill>
                <a:latin typeface="+mn-lt"/>
                <a:ea typeface="+mn-ea"/>
                <a:cs typeface="+mn-cs"/>
              </a:rPr>
              <a:t>Q</a:t>
            </a:r>
            <a:r>
              <a:rPr lang="en-US" sz="1200" b="0" i="0" u="none" strike="noStrike" kern="1200" baseline="0" dirty="0">
                <a:solidFill>
                  <a:schemeClr val="tx1"/>
                </a:solidFill>
                <a:latin typeface="+mn-lt"/>
                <a:ea typeface="+mn-ea"/>
                <a:cs typeface="+mn-cs"/>
              </a:rPr>
              <a:t>3. For the home sales data, IQR 	= </a:t>
            </a:r>
            <a:r>
              <a:rPr lang="en-US" sz="1200" b="0" i="1" u="none" strike="noStrike" kern="1200" baseline="0" dirty="0">
                <a:solidFill>
                  <a:schemeClr val="tx1"/>
                </a:solidFill>
                <a:latin typeface="+mn-lt"/>
                <a:ea typeface="+mn-ea"/>
                <a:cs typeface="+mn-cs"/>
              </a:rPr>
              <a:t>Q</a:t>
            </a:r>
            <a:r>
              <a:rPr lang="en-U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Q</a:t>
            </a:r>
            <a:r>
              <a:rPr lang="en-US" sz="1200" b="0" i="0" u="none" strike="noStrike" kern="1200" baseline="-25000" dirty="0">
                <a:solidFill>
                  <a:schemeClr val="tx1"/>
                </a:solidFill>
                <a:latin typeface="+mn-lt"/>
                <a:ea typeface="+mn-ea"/>
                <a:cs typeface="+mn-cs"/>
              </a:rPr>
              <a:t>1</a:t>
            </a:r>
            <a:r>
              <a:rPr lang="en-US" sz="1200" b="0" i="0" u="none" strike="noStrike" kern="1200" baseline="0" dirty="0">
                <a:solidFill>
                  <a:schemeClr val="tx1"/>
                </a:solidFill>
                <a:latin typeface="+mn-lt"/>
                <a:ea typeface="+mn-ea"/>
                <a:cs typeface="+mn-cs"/>
              </a:rPr>
              <a:t> = 256,625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139,000 = 117,625. Thus, the limits are 139,000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 1.5(117,625) = </a:t>
            </a:r>
            <a:r>
              <a:rPr lang="en-US" sz="1200" b="0" i="0" u="none" strike="noStrike" kern="1200" baseline="0" dirty="0">
                <a:solidFill>
                  <a:schemeClr val="tx1"/>
                </a:solidFill>
                <a:latin typeface="Arial"/>
                <a:ea typeface="+mn-ea"/>
                <a:cs typeface="Arial"/>
              </a:rPr>
              <a:t>–</a:t>
            </a:r>
            <a:r>
              <a:rPr lang="en-US" sz="1200" b="0" i="0" u="none" strike="noStrike" kern="1200" baseline="0" dirty="0">
                <a:solidFill>
                  <a:schemeClr val="tx1"/>
                </a:solidFill>
                <a:latin typeface="+mn-lt"/>
                <a:ea typeface="+mn-ea"/>
                <a:cs typeface="+mn-cs"/>
              </a:rPr>
              <a:t>37,437.5 and 256,625 + 1.5(117,625) = 433,062.5. Data outside these limits are 	considered outliers.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a:solidFill>
                  <a:schemeClr val="tx1"/>
                </a:solidFill>
                <a:latin typeface="+mn-lt"/>
                <a:ea typeface="+mn-ea"/>
                <a:cs typeface="+mn-cs"/>
              </a:rPr>
              <a:t>Step 4.</a:t>
            </a:r>
            <a:r>
              <a:rPr lang="en-US" sz="1200" b="0" i="0" u="none" strike="noStrike" kern="1200" baseline="0" dirty="0">
                <a:solidFill>
                  <a:schemeClr val="tx1"/>
                </a:solidFill>
                <a:latin typeface="+mn-lt"/>
                <a:ea typeface="+mn-ea"/>
                <a:cs typeface="+mn-cs"/>
              </a:rPr>
              <a:t>	The dashed lines are called </a:t>
            </a:r>
            <a:r>
              <a:rPr lang="en-US" sz="1200" b="0" i="1" u="none" strike="noStrike" kern="1200" baseline="0" dirty="0">
                <a:solidFill>
                  <a:schemeClr val="tx1"/>
                </a:solidFill>
                <a:latin typeface="+mn-lt"/>
                <a:ea typeface="+mn-ea"/>
                <a:cs typeface="+mn-cs"/>
              </a:rPr>
              <a:t>whiskers</a:t>
            </a:r>
            <a:r>
              <a:rPr lang="en-US" sz="1200" b="0" i="0" u="none" strike="noStrike" kern="1200" baseline="0" dirty="0">
                <a:solidFill>
                  <a:schemeClr val="tx1"/>
                </a:solidFill>
                <a:latin typeface="+mn-lt"/>
                <a:ea typeface="+mn-ea"/>
                <a:cs typeface="+mn-cs"/>
              </a:rPr>
              <a:t>. The whiskers are drawn from the ends of the box to the smallest and largest values inside the limits computed in Step 3. Thus, the 	whiskers end at home sales values of 108,000 and 298,000.</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a:solidFill>
                  <a:schemeClr val="tx1"/>
                </a:solidFill>
                <a:latin typeface="+mn-lt"/>
                <a:ea typeface="+mn-ea"/>
                <a:cs typeface="+mn-cs"/>
              </a:rPr>
              <a:t>Step 5.</a:t>
            </a:r>
            <a:r>
              <a:rPr lang="en-US" sz="1200" b="0" i="0" u="none" strike="noStrike" kern="1200" baseline="0" dirty="0">
                <a:solidFill>
                  <a:schemeClr val="tx1"/>
                </a:solidFill>
                <a:latin typeface="+mn-lt"/>
                <a:ea typeface="+mn-ea"/>
                <a:cs typeface="+mn-cs"/>
              </a:rPr>
              <a:t>	Finally, the location of each outlier is shown with an asterisk (*). In the boxplot, we see one outlier, 456,250.</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27</a:t>
            </a:fld>
            <a:endParaRPr lang="en-US" dirty="0"/>
          </a:p>
        </p:txBody>
      </p:sp>
    </p:spTree>
    <p:extLst>
      <p:ext uri="{BB962C8B-B14F-4D97-AF65-F5344CB8AC3E}">
        <p14:creationId xmlns:p14="http://schemas.microsoft.com/office/powerpoint/2010/main" val="2861094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spcAft>
                    <a:spcPts val="1200"/>
                  </a:spcAft>
                </a:pPr>
                <a:r>
                  <a:rPr lang="en-US" dirty="0"/>
                  <a:t>If the data consists of a population of size N, the population covariance is defined as.</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𝑥𝑦</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𝑖</m:t>
                                      </m:r>
                                    </m:sub>
                                  </m:sSub>
                                  <m:r>
                                    <a:rPr lang="en-US" b="0" i="1">
                                      <a:latin typeface="Cambria Math" panose="02040503050406030204" pitchFamily="18" charset="0"/>
                                    </a:rPr>
                                    <m:t>−</m:t>
                                  </m:r>
                                  <m:acc>
                                    <m:accPr>
                                      <m:chr m:val="̅"/>
                                      <m:ctrlPr>
                                        <a:rPr lang="en-US" b="0" i="1">
                                          <a:latin typeface="Cambria Math" panose="02040503050406030204" pitchFamily="18" charset="0"/>
                                        </a:rPr>
                                      </m:ctrlPr>
                                    </m:accPr>
                                    <m:e>
                                      <m:r>
                                        <a:rPr lang="en-US" b="0" i="1">
                                          <a:latin typeface="Cambria Math" panose="02040503050406030204" pitchFamily="18" charset="0"/>
                                        </a:rPr>
                                        <m:t>𝑥</m:t>
                                      </m:r>
                                    </m:e>
                                  </m:acc>
                                </m:e>
                              </m:d>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𝑖</m:t>
                                      </m:r>
                                    </m:sub>
                                  </m:sSub>
                                  <m:r>
                                    <a:rPr lang="en-US" b="0" i="1">
                                      <a:latin typeface="Cambria Math" panose="02040503050406030204" pitchFamily="18" charset="0"/>
                                    </a:rPr>
                                    <m:t>−</m:t>
                                  </m:r>
                                  <m:acc>
                                    <m:accPr>
                                      <m:chr m:val="̅"/>
                                      <m:ctrlPr>
                                        <a:rPr lang="en-US" b="0" i="1">
                                          <a:latin typeface="Cambria Math" panose="02040503050406030204" pitchFamily="18" charset="0"/>
                                        </a:rPr>
                                      </m:ctrlPr>
                                    </m:accPr>
                                    <m:e>
                                      <m:r>
                                        <a:rPr lang="en-US" b="0" i="1">
                                          <a:latin typeface="Cambria Math" panose="02040503050406030204" pitchFamily="18" charset="0"/>
                                        </a:rPr>
                                        <m:t>𝑦</m:t>
                                      </m:r>
                                    </m:e>
                                  </m:acc>
                                </m:e>
                              </m:d>
                            </m:e>
                          </m:nary>
                        </m:num>
                        <m:den>
                          <m:r>
                            <a:rPr lang="en-US" b="0" i="1" smtClean="0">
                              <a:latin typeface="Cambria Math" panose="02040503050406030204" pitchFamily="18" charset="0"/>
                            </a:rPr>
                            <m:t>𝑁</m:t>
                          </m:r>
                        </m:den>
                      </m:f>
                    </m:oMath>
                  </m:oMathPara>
                </a14:m>
                <a:endParaRPr lang="en-US" b="0" dirty="0"/>
              </a:p>
            </p:txBody>
          </p:sp>
        </mc:Choice>
        <mc:Fallback xmlns="">
          <p:sp>
            <p:nvSpPr>
              <p:cNvPr id="3" name="Notes Placeholder 2"/>
              <p:cNvSpPr>
                <a:spLocks noGrp="1"/>
              </p:cNvSpPr>
              <p:nvPr>
                <p:ph type="body" idx="1"/>
              </p:nvPr>
            </p:nvSpPr>
            <p:spPr/>
            <p:txBody>
              <a:bodyPr/>
              <a:lstStyle/>
              <a:p>
                <a:pPr>
                  <a:spcAft>
                    <a:spcPts val="1200"/>
                  </a:spcAft>
                </a:pPr>
                <a:r>
                  <a:rPr lang="en-US" dirty="0"/>
                  <a:t>If the data consists of a population of size N, the population covariance is defined as.</a:t>
                </a:r>
              </a:p>
              <a:p>
                <a:pPr/>
                <a:r>
                  <a:rPr lang="en-US" b="0" i="0">
                    <a:latin typeface="Cambria Math" panose="02040503050406030204" pitchFamily="18" charset="0"/>
                    <a:ea typeface="Cambria Math" panose="02040503050406030204" pitchFamily="18" charset="0"/>
                  </a:rPr>
                  <a:t>𝜎_</a:t>
                </a:r>
                <a:r>
                  <a:rPr lang="en-US" b="0" i="0">
                    <a:latin typeface="Cambria Math" panose="02040503050406030204" pitchFamily="18" charset="0"/>
                  </a:rPr>
                  <a:t>𝑥𝑦=(∑▒(𝑥_𝑖−𝑥 ̅ )(𝑦_𝑖−𝑦 ̅ ) )/𝑁</a:t>
                </a:r>
                <a:endParaRPr lang="en-US" b="0" dirty="0"/>
              </a:p>
            </p:txBody>
          </p:sp>
        </mc:Fallback>
      </mc:AlternateContent>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29</a:t>
            </a:fld>
            <a:endParaRPr lang="en-US" dirty="0"/>
          </a:p>
        </p:txBody>
      </p:sp>
    </p:spTree>
    <p:extLst>
      <p:ext uri="{BB962C8B-B14F-4D97-AF65-F5344CB8AC3E}">
        <p14:creationId xmlns:p14="http://schemas.microsoft.com/office/powerpoint/2010/main" val="792710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a:t>
            </a:fld>
            <a:endParaRPr lang="en-US" dirty="0"/>
          </a:p>
        </p:txBody>
      </p:sp>
    </p:spTree>
    <p:extLst>
      <p:ext uri="{BB962C8B-B14F-4D97-AF65-F5344CB8AC3E}">
        <p14:creationId xmlns:p14="http://schemas.microsoft.com/office/powerpoint/2010/main" val="1132665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data consists of a population of size N, the population correlation coefficient is defined as.</a:t>
                </a:r>
              </a:p>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𝑥𝑦</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𝑥𝑦</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𝑦</m:t>
                              </m:r>
                            </m:sub>
                          </m:sSub>
                        </m:den>
                      </m:f>
                    </m:oMath>
                  </m:oMathPara>
                </a14:m>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data consists of a population of size N, the population correlation coefficient is defined as.</a:t>
                </a:r>
              </a:p>
              <a:p>
                <a:pPr/>
                <a:r>
                  <a:rPr lang="en-US" b="0" i="0">
                    <a:latin typeface="Cambria Math" panose="02040503050406030204" pitchFamily="18" charset="0"/>
                    <a:ea typeface="Cambria Math" panose="02040503050406030204" pitchFamily="18" charset="0"/>
                  </a:rPr>
                  <a:t>𝜌_</a:t>
                </a:r>
                <a:r>
                  <a:rPr lang="en-US" b="0" i="0">
                    <a:latin typeface="Cambria Math" panose="02040503050406030204" pitchFamily="18" charset="0"/>
                  </a:rPr>
                  <a:t>𝑥𝑦=</a:t>
                </a:r>
                <a:r>
                  <a:rPr lang="en-US" b="0" i="0">
                    <a:latin typeface="Cambria Math" panose="02040503050406030204" pitchFamily="18" charset="0"/>
                    <a:ea typeface="Cambria Math" panose="02040503050406030204" pitchFamily="18" charset="0"/>
                  </a:rPr>
                  <a:t>𝜎_</a:t>
                </a:r>
                <a:r>
                  <a:rPr lang="en-US" b="0" i="0">
                    <a:latin typeface="Cambria Math" panose="02040503050406030204" pitchFamily="18" charset="0"/>
                  </a:rPr>
                  <a:t>𝑥𝑦/(</a:t>
                </a:r>
                <a:r>
                  <a:rPr lang="en-US" b="0" i="0">
                    <a:latin typeface="Cambria Math" panose="02040503050406030204" pitchFamily="18" charset="0"/>
                    <a:ea typeface="Cambria Math" panose="02040503050406030204" pitchFamily="18" charset="0"/>
                  </a:rPr>
                  <a:t>𝜎_</a:t>
                </a:r>
                <a:r>
                  <a:rPr lang="en-US" b="0" i="0">
                    <a:latin typeface="Cambria Math" panose="02040503050406030204" pitchFamily="18" charset="0"/>
                  </a:rPr>
                  <a:t>𝑥 </a:t>
                </a:r>
                <a:r>
                  <a:rPr lang="en-US" b="0" i="0">
                    <a:latin typeface="Cambria Math" panose="02040503050406030204" pitchFamily="18" charset="0"/>
                    <a:ea typeface="Cambria Math" panose="02040503050406030204" pitchFamily="18" charset="0"/>
                  </a:rPr>
                  <a:t>𝜎_</a:t>
                </a:r>
                <a:r>
                  <a:rPr lang="en-US" b="0" i="0">
                    <a:latin typeface="Cambria Math" panose="02040503050406030204" pitchFamily="18" charset="0"/>
                  </a:rPr>
                  <a:t>𝑦 )</a:t>
                </a:r>
                <a:endParaRPr lang="en-US" b="0" dirty="0"/>
              </a:p>
            </p:txBody>
          </p:sp>
        </mc:Fallback>
      </mc:AlternateContent>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31</a:t>
            </a:fld>
            <a:endParaRPr lang="en-US" dirty="0"/>
          </a:p>
        </p:txBody>
      </p:sp>
    </p:spTree>
    <p:extLst>
      <p:ext uri="{BB962C8B-B14F-4D97-AF65-F5344CB8AC3E}">
        <p14:creationId xmlns:p14="http://schemas.microsoft.com/office/powerpoint/2010/main" val="3367468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32</a:t>
            </a:fld>
            <a:endParaRPr lang="en-US" dirty="0"/>
          </a:p>
        </p:txBody>
      </p:sp>
    </p:spTree>
    <p:extLst>
      <p:ext uri="{BB962C8B-B14F-4D97-AF65-F5344CB8AC3E}">
        <p14:creationId xmlns:p14="http://schemas.microsoft.com/office/powerpoint/2010/main" val="3862922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34</a:t>
            </a:fld>
            <a:endParaRPr lang="en-US" dirty="0"/>
          </a:p>
        </p:txBody>
      </p:sp>
    </p:spTree>
    <p:extLst>
      <p:ext uri="{BB962C8B-B14F-4D97-AF65-F5344CB8AC3E}">
        <p14:creationId xmlns:p14="http://schemas.microsoft.com/office/powerpoint/2010/main" val="3914711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develop a frequency distribution of soft drinks: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sample data are shown in cell range A2:B26.</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Column D contains the five different soft drink categories as the bins.</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cell E2, enter the formula =COUNTIF($A$2:$B$26, D2), where A2:B26 is the range for the sample data, and D2 is the bin (Coca-Cola) to match. </a:t>
            </a:r>
          </a:p>
          <a:p>
            <a:pPr marL="628650" lvl="1"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The COUNTIF function in Excel counts the number of times a certain value appears in the indicated range.</a:t>
            </a:r>
          </a:p>
          <a:p>
            <a:pPr marL="171450" indent="-171450">
              <a:buFont typeface="Arial" panose="020B0604020202020204" pitchFamily="34" charset="0"/>
              <a:buChar char="•"/>
            </a:pPr>
            <a:r>
              <a:rPr lang="en-US" sz="1200" b="0" i="0" u="none" strike="noStrike" kern="1200" baseline="0" dirty="0">
                <a:solidFill>
                  <a:schemeClr val="tx1"/>
                </a:solidFill>
                <a:latin typeface="+mn-lt"/>
                <a:ea typeface="+mn-ea"/>
                <a:cs typeface="+mn-cs"/>
              </a:rPr>
              <a:t>In this case, we want to count the number of times Coca-Cola appears in the sample data. The result is a value of 19 in cell E2, indicating that Coca-Cola appears 19 times in the sample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The formula from cell E2 can be copied to cells E3 to E6 to get frequency counts for Diet Coke, Pepsi, Dr. Pepper, and Sprite.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By using the absolute reference $A$2:$B$26 in the formula, Excel always searches the same sample data for the values we want when we copy the formula.</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a:t>
            </a:fld>
            <a:endParaRPr lang="en-US" dirty="0"/>
          </a:p>
        </p:txBody>
      </p:sp>
    </p:spTree>
    <p:extLst>
      <p:ext uri="{BB962C8B-B14F-4D97-AF65-F5344CB8AC3E}">
        <p14:creationId xmlns:p14="http://schemas.microsoft.com/office/powerpoint/2010/main" val="1667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10</a:t>
            </a:fld>
            <a:endParaRPr lang="en-US" dirty="0"/>
          </a:p>
        </p:txBody>
      </p:sp>
    </p:spTree>
    <p:extLst>
      <p:ext uri="{BB962C8B-B14F-4D97-AF65-F5344CB8AC3E}">
        <p14:creationId xmlns:p14="http://schemas.microsoft.com/office/powerpoint/2010/main" val="2303379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11</a:t>
            </a:fld>
            <a:endParaRPr lang="en-US" dirty="0"/>
          </a:p>
        </p:txBody>
      </p:sp>
    </p:spTree>
    <p:extLst>
      <p:ext uri="{BB962C8B-B14F-4D97-AF65-F5344CB8AC3E}">
        <p14:creationId xmlns:p14="http://schemas.microsoft.com/office/powerpoint/2010/main" val="4172507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12</a:t>
            </a:fld>
            <a:endParaRPr lang="en-US" dirty="0"/>
          </a:p>
        </p:txBody>
      </p:sp>
    </p:spTree>
    <p:extLst>
      <p:ext uri="{BB962C8B-B14F-4D97-AF65-F5344CB8AC3E}">
        <p14:creationId xmlns:p14="http://schemas.microsoft.com/office/powerpoint/2010/main" val="452171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13</a:t>
            </a:fld>
            <a:endParaRPr lang="en-US" dirty="0"/>
          </a:p>
        </p:txBody>
      </p:sp>
    </p:spTree>
    <p:extLst>
      <p:ext uri="{BB962C8B-B14F-4D97-AF65-F5344CB8AC3E}">
        <p14:creationId xmlns:p14="http://schemas.microsoft.com/office/powerpoint/2010/main" val="296983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15</a:t>
            </a:fld>
            <a:endParaRPr lang="en-US" dirty="0"/>
          </a:p>
        </p:txBody>
      </p:sp>
    </p:spTree>
    <p:extLst>
      <p:ext uri="{BB962C8B-B14F-4D97-AF65-F5344CB8AC3E}">
        <p14:creationId xmlns:p14="http://schemas.microsoft.com/office/powerpoint/2010/main" val="3882592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16</a:t>
            </a:fld>
            <a:endParaRPr lang="en-US" dirty="0"/>
          </a:p>
        </p:txBody>
      </p:sp>
    </p:spTree>
    <p:extLst>
      <p:ext uri="{BB962C8B-B14F-4D97-AF65-F5344CB8AC3E}">
        <p14:creationId xmlns:p14="http://schemas.microsoft.com/office/powerpoint/2010/main" val="3008455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Title">
    <p:spTree>
      <p:nvGrpSpPr>
        <p:cNvPr id="1" name=""/>
        <p:cNvGrpSpPr/>
        <p:nvPr/>
      </p:nvGrpSpPr>
      <p:grpSpPr>
        <a:xfrm>
          <a:off x="0" y="0"/>
          <a:ext cx="0" cy="0"/>
          <a:chOff x="0" y="0"/>
          <a:chExt cx="0" cy="0"/>
        </a:xfrm>
      </p:grpSpPr>
      <p:pic>
        <p:nvPicPr>
          <p:cNvPr id="2" name="Picture 1" descr="Background">
            <a:extLs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a:xfrm>
            <a:off x="192" y="-21416"/>
            <a:ext cx="12191807" cy="6865874"/>
          </a:xfrm>
          <a:prstGeom prst="rect">
            <a:avLst/>
          </a:prstGeom>
        </p:spPr>
      </p:pic>
      <p:sp>
        <p:nvSpPr>
          <p:cNvPr id="12" name="Title Placeholder 1">
            <a:extLst>
              <a:ext uri="{FF2B5EF4-FFF2-40B4-BE49-F238E27FC236}">
                <a16:creationId xmlns:a16="http://schemas.microsoft.com/office/drawing/2014/main" id="{9B100DED-6515-4BB6-AA58-A062C44139F8}"/>
              </a:ext>
            </a:extLst>
          </p:cNvPr>
          <p:cNvSpPr>
            <a:spLocks noGrp="1"/>
          </p:cNvSpPr>
          <p:nvPr>
            <p:ph type="title"/>
          </p:nvPr>
        </p:nvSpPr>
        <p:spPr bwMode="auto">
          <a:xfrm>
            <a:off x="3930077" y="2317698"/>
            <a:ext cx="795535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a:solidFill>
                  <a:schemeClr val="bg1"/>
                </a:solidFill>
              </a:defRPr>
            </a:lvl1pPr>
          </a:lstStyle>
          <a:p>
            <a:pPr lvl="0"/>
            <a:r>
              <a:rPr lang="en-US" altLang="en-US" dirty="0"/>
              <a:t>Click to edit Master title style</a:t>
            </a:r>
          </a:p>
        </p:txBody>
      </p:sp>
      <p:sp>
        <p:nvSpPr>
          <p:cNvPr id="6" name="Text Placeholder 5"/>
          <p:cNvSpPr>
            <a:spLocks noGrp="1"/>
          </p:cNvSpPr>
          <p:nvPr>
            <p:ph type="body" sz="quarter" idx="11" hasCustomPrompt="1"/>
          </p:nvPr>
        </p:nvSpPr>
        <p:spPr>
          <a:xfrm>
            <a:off x="3930077" y="3962923"/>
            <a:ext cx="7955350"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a:t>
            </a:r>
          </a:p>
        </p:txBody>
      </p:sp>
      <p:pic>
        <p:nvPicPr>
          <p:cNvPr id="8" name="Picture 7" descr="Cengage Logo"/>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a:extLst>
              <a:ext uri="{FF2B5EF4-FFF2-40B4-BE49-F238E27FC236}">
                <a16:creationId xmlns:a16="http://schemas.microsoft.com/office/drawing/2014/main" id="{B3AD984C-7DA8-4BA6-AF0A-89B14549C6C1}"/>
              </a:ext>
            </a:extLst>
          </p:cNvPr>
          <p:cNvSpPr txBox="1"/>
          <p:nvPr userDrawn="1"/>
        </p:nvSpPr>
        <p:spPr>
          <a:xfrm>
            <a:off x="3007866" y="6362767"/>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Arial" panose="020B0604020202020204" pitchFamily="34" charset="0"/>
                <a:cs typeface="Arial" panose="020B0604020202020204" pitchFamily="34" charset="0"/>
              </a:rPr>
              <a:t>Camm, Cochran, Fry, Ohlmann, Business Analytics, 5</a:t>
            </a:r>
            <a:r>
              <a:rPr lang="en-US" sz="1400" kern="1200" baseline="30000" dirty="0">
                <a:solidFill>
                  <a:schemeClr val="bg1"/>
                </a:solidFill>
                <a:latin typeface="Arial" panose="020B0604020202020204" pitchFamily="34" charset="0"/>
                <a:cs typeface="Arial" panose="020B0604020202020204" pitchFamily="34" charset="0"/>
              </a:rPr>
              <a:t>th</a:t>
            </a:r>
            <a:r>
              <a:rPr lang="en-US" sz="1400" kern="1200" dirty="0">
                <a:solidFill>
                  <a:schemeClr val="bg1"/>
                </a:solidFill>
                <a:latin typeface="Arial" panose="020B0604020202020204" pitchFamily="34" charset="0"/>
                <a:cs typeface="Arial" panose="020B0604020202020204" pitchFamily="34" charset="0"/>
              </a:rPr>
              <a:t> Edition. © 2024 Cengage Group. All Rights Reserved. May not be scanned, copied or duplicated, or posted to a publicly accessible website, in whole or in part.</a:t>
            </a:r>
            <a:endParaRPr lang="en" sz="1400" kern="1200" dirty="0">
              <a:solidFill>
                <a:schemeClr val="bg1"/>
              </a:solidFill>
              <a:latin typeface="Arial" panose="020B0604020202020204" pitchFamily="34" charset="0"/>
              <a:cs typeface="Arial" panose="020B0604020202020204" pitchFamily="34" charset="0"/>
            </a:endParaRPr>
          </a:p>
        </p:txBody>
      </p:sp>
      <p:pic>
        <p:nvPicPr>
          <p:cNvPr id="4" name="Picture 3" descr="A picture containing website&#10;&#10;Description automatically generated">
            <a:extLst>
              <a:ext uri="{FF2B5EF4-FFF2-40B4-BE49-F238E27FC236}">
                <a16:creationId xmlns:a16="http://schemas.microsoft.com/office/drawing/2014/main" id="{F675D27E-5445-D03E-5096-96DF1138502E}"/>
              </a:ext>
            </a:extLst>
          </p:cNvPr>
          <p:cNvPicPr>
            <a:picLocks noChangeAspect="1"/>
          </p:cNvPicPr>
          <p:nvPr userDrawn="1"/>
        </p:nvPicPr>
        <p:blipFill>
          <a:blip r:embed="rId4"/>
          <a:stretch>
            <a:fillRect/>
          </a:stretch>
        </p:blipFill>
        <p:spPr>
          <a:xfrm>
            <a:off x="217953" y="204869"/>
            <a:ext cx="3494364" cy="4471416"/>
          </a:xfrm>
          <a:prstGeom prst="rect">
            <a:avLst/>
          </a:prstGeom>
        </p:spPr>
      </p:pic>
    </p:spTree>
    <p:extLst>
      <p:ext uri="{BB962C8B-B14F-4D97-AF65-F5344CB8AC3E}">
        <p14:creationId xmlns:p14="http://schemas.microsoft.com/office/powerpoint/2010/main" val="617780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71741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2164062"/>
            <a:ext cx="10711543" cy="3489977"/>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0" name="Footer">
            <a:extLst>
              <a:ext uri="{FF2B5EF4-FFF2-40B4-BE49-F238E27FC236}">
                <a16:creationId xmlns:a16="http://schemas.microsoft.com/office/drawing/2014/main" id="{9D76B700-6743-49A6-AB3E-162BD392333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480131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1486867"/>
            <a:ext cx="5200024" cy="34902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926330"/>
            <a:ext cx="5200024" cy="3562595"/>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1486866"/>
            <a:ext cx="5200024" cy="34902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1926330"/>
            <a:ext cx="5200024" cy="3562595"/>
          </a:xfrm>
        </p:spPr>
        <p:txBody>
          <a:bodyPr>
            <a:normAutofit/>
          </a:bodyPr>
          <a:lstStyle>
            <a:lvl1pPr>
              <a:lnSpc>
                <a:spcPct val="100000"/>
              </a:lnSpc>
              <a:spcBef>
                <a:spcPts val="600"/>
              </a:spcBef>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1759007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Comparison with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1486867"/>
            <a:ext cx="5200024" cy="34902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926330"/>
            <a:ext cx="5200024" cy="3562595"/>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1486866"/>
            <a:ext cx="5200024" cy="34902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1926331"/>
            <a:ext cx="5200024" cy="1809241"/>
          </a:xfrm>
        </p:spPr>
        <p:txBody>
          <a:bodyPr>
            <a:normAutofit/>
          </a:bodyPr>
          <a:lstStyle>
            <a:lvl1pPr>
              <a:lnSpc>
                <a:spcPct val="100000"/>
              </a:lnSpc>
              <a:spcBef>
                <a:spcPts val="600"/>
              </a:spcBef>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669B0CE8-551A-4D26-B868-2B7B38256262}"/>
              </a:ext>
            </a:extLst>
          </p:cNvPr>
          <p:cNvSpPr>
            <a:spLocks noGrp="1"/>
          </p:cNvSpPr>
          <p:nvPr>
            <p:ph type="tbl" sz="quarter" idx="23"/>
          </p:nvPr>
        </p:nvSpPr>
        <p:spPr>
          <a:xfrm>
            <a:off x="6122988" y="3933825"/>
            <a:ext cx="5230812" cy="1555750"/>
          </a:xfrm>
        </p:spPr>
        <p:txBody>
          <a:bodyPr/>
          <a:lstStyle/>
          <a:p>
            <a:endParaRPr lang="en-US"/>
          </a:p>
        </p:txBody>
      </p:sp>
    </p:spTree>
    <p:extLst>
      <p:ext uri="{BB962C8B-B14F-4D97-AF65-F5344CB8AC3E}">
        <p14:creationId xmlns:p14="http://schemas.microsoft.com/office/powerpoint/2010/main" val="1066730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Comparison with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1486867"/>
            <a:ext cx="5200024" cy="292315"/>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926331"/>
            <a:ext cx="5200024" cy="1809242"/>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1486867"/>
            <a:ext cx="5200024" cy="292316"/>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1926331"/>
            <a:ext cx="5200024" cy="1809241"/>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669B0CE8-551A-4D26-B868-2B7B38256262}"/>
              </a:ext>
            </a:extLst>
          </p:cNvPr>
          <p:cNvSpPr>
            <a:spLocks noGrp="1"/>
          </p:cNvSpPr>
          <p:nvPr>
            <p:ph type="tbl" sz="quarter" idx="23"/>
          </p:nvPr>
        </p:nvSpPr>
        <p:spPr>
          <a:xfrm>
            <a:off x="6122988" y="3848766"/>
            <a:ext cx="5230812" cy="1555750"/>
          </a:xfrm>
        </p:spPr>
        <p:txBody>
          <a:bodyPr/>
          <a:lstStyle/>
          <a:p>
            <a:endParaRPr lang="en-US"/>
          </a:p>
        </p:txBody>
      </p:sp>
      <p:sp>
        <p:nvSpPr>
          <p:cNvPr id="10" name="Table Placeholder 4">
            <a:extLst>
              <a:ext uri="{FF2B5EF4-FFF2-40B4-BE49-F238E27FC236}">
                <a16:creationId xmlns:a16="http://schemas.microsoft.com/office/drawing/2014/main" id="{BFBD6013-A996-47C7-87DD-3ACE6A10E002}"/>
              </a:ext>
            </a:extLst>
          </p:cNvPr>
          <p:cNvSpPr>
            <a:spLocks noGrp="1"/>
          </p:cNvSpPr>
          <p:nvPr>
            <p:ph type="tbl" sz="quarter" idx="24"/>
          </p:nvPr>
        </p:nvSpPr>
        <p:spPr>
          <a:xfrm>
            <a:off x="722312" y="3848769"/>
            <a:ext cx="5230812" cy="1555750"/>
          </a:xfrm>
        </p:spPr>
        <p:txBody>
          <a:bodyPr/>
          <a:lstStyle/>
          <a:p>
            <a:endParaRPr lang="en-US"/>
          </a:p>
        </p:txBody>
      </p:sp>
    </p:spTree>
    <p:extLst>
      <p:ext uri="{BB962C8B-B14F-4D97-AF65-F5344CB8AC3E}">
        <p14:creationId xmlns:p14="http://schemas.microsoft.com/office/powerpoint/2010/main" val="1243244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Comparison with Bottom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1406630"/>
            <a:ext cx="5200024" cy="362211"/>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843015"/>
            <a:ext cx="5200024" cy="2189339"/>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1406630"/>
            <a:ext cx="5200024" cy="362212"/>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1843015"/>
            <a:ext cx="5200024" cy="2189339"/>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marL="0" marR="0" lvl="0" indent="0" algn="l" defTabSz="914400" rtl="0" eaLnBrk="1" fontAlgn="base" latinLnBrk="0" hangingPunct="1">
              <a:lnSpc>
                <a:spcPct val="90000"/>
              </a:lnSpc>
              <a:spcBef>
                <a:spcPts val="1000"/>
              </a:spcBef>
              <a:spcAft>
                <a:spcPct val="0"/>
              </a:spcAft>
              <a:buClr>
                <a:srgbClr val="004A78"/>
              </a:buClr>
              <a:buSzTx/>
              <a:buFont typeface="Arial"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932C6E39-4812-4C9F-8462-1DDCB1C8A9E1}"/>
              </a:ext>
            </a:extLst>
          </p:cNvPr>
          <p:cNvSpPr>
            <a:spLocks noGrp="1"/>
          </p:cNvSpPr>
          <p:nvPr>
            <p:ph type="pic" sz="quarter" idx="23"/>
          </p:nvPr>
        </p:nvSpPr>
        <p:spPr>
          <a:xfrm>
            <a:off x="3882454" y="4159772"/>
            <a:ext cx="4302177" cy="1746094"/>
          </a:xfrm>
        </p:spPr>
        <p:txBody>
          <a:bodyPr/>
          <a:lstStyle/>
          <a:p>
            <a:endParaRPr lang="en-US" dirty="0"/>
          </a:p>
        </p:txBody>
      </p:sp>
    </p:spTree>
    <p:extLst>
      <p:ext uri="{BB962C8B-B14F-4D97-AF65-F5344CB8AC3E}">
        <p14:creationId xmlns:p14="http://schemas.microsoft.com/office/powerpoint/2010/main" val="2381803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Comparison with To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2244690"/>
            <a:ext cx="5200024"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817245"/>
            <a:ext cx="5200024" cy="3076212"/>
          </a:xfrm>
        </p:spPr>
        <p:txBody>
          <a:bodyPr>
            <a:normAutofit/>
          </a:bodyPr>
          <a:lstStyle>
            <a:lvl1pPr marL="0" indent="0">
              <a:lnSpc>
                <a:spcPct val="100000"/>
              </a:lnSpc>
              <a:spcBef>
                <a:spcPts val="600"/>
              </a:spcBef>
              <a:buClr>
                <a:srgbClr val="004A78"/>
              </a:buClr>
              <a:buFont typeface="Arial" charset="0"/>
              <a:buNone/>
              <a:defRPr sz="20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2244689"/>
            <a:ext cx="5200024"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2817245"/>
            <a:ext cx="5200024" cy="3076212"/>
          </a:xfrm>
        </p:spPr>
        <p:txBody>
          <a:bodyPr>
            <a:normAutofit/>
          </a:bodyPr>
          <a:lstStyle>
            <a:lvl1pPr>
              <a:lnSpc>
                <a:spcPct val="100000"/>
              </a:lnSpc>
              <a:spcBef>
                <a:spcPts val="600"/>
              </a:spcBef>
              <a:buClr>
                <a:srgbClr val="004A78"/>
              </a:buClr>
              <a:defRPr sz="20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10" name="Text Placeholder 2">
            <a:extLst>
              <a:ext uri="{FF2B5EF4-FFF2-40B4-BE49-F238E27FC236}">
                <a16:creationId xmlns:a16="http://schemas.microsoft.com/office/drawing/2014/main" id="{EB608122-F2C9-4E86-9F56-B820F387CA18}"/>
              </a:ext>
            </a:extLst>
          </p:cNvPr>
          <p:cNvSpPr>
            <a:spLocks noGrp="1"/>
          </p:cNvSpPr>
          <p:nvPr>
            <p:ph type="body" sz="quarter" idx="16" hasCustomPrompt="1"/>
          </p:nvPr>
        </p:nvSpPr>
        <p:spPr>
          <a:xfrm>
            <a:off x="740228" y="1349990"/>
            <a:ext cx="10711543" cy="825500"/>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200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a:t>Click to add content.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a:t>
            </a: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Tree>
    <p:extLst>
      <p:ext uri="{BB962C8B-B14F-4D97-AF65-F5344CB8AC3E}">
        <p14:creationId xmlns:p14="http://schemas.microsoft.com/office/powerpoint/2010/main" val="398923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Comparison with Two Images and To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5" y="2202162"/>
            <a:ext cx="5200024" cy="363831"/>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647133"/>
            <a:ext cx="5200024" cy="1612988"/>
          </a:xfrm>
        </p:spPr>
        <p:txBody>
          <a:bodyPr>
            <a:normAutofit/>
          </a:bodyPr>
          <a:lstStyle>
            <a:lvl1pPr marL="0" indent="0">
              <a:lnSpc>
                <a:spcPct val="100000"/>
              </a:lnSpc>
              <a:spcBef>
                <a:spcPts val="600"/>
              </a:spcBef>
              <a:buClr>
                <a:srgbClr val="004A78"/>
              </a:buClr>
              <a:buFont typeface="Arial" charset="0"/>
              <a:buNone/>
              <a:defRPr sz="20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a:t>
            </a:r>
            <a:endParaRPr lang="en-US" dirty="0"/>
          </a:p>
          <a:p>
            <a:pPr lvl="0"/>
            <a:r>
              <a:rPr lang="en-US" dirty="0"/>
              <a:t>d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p>
        </p:txBody>
      </p:sp>
      <p:sp>
        <p:nvSpPr>
          <p:cNvPr id="11" name="Text Placeholder 5">
            <a:extLst>
              <a:ext uri="{FF2B5EF4-FFF2-40B4-BE49-F238E27FC236}">
                <a16:creationId xmlns:a16="http://schemas.microsoft.com/office/drawing/2014/main" id="{0AC24C91-37E1-4B91-8D52-7CF491B0013E}"/>
              </a:ext>
            </a:extLst>
          </p:cNvPr>
          <p:cNvSpPr>
            <a:spLocks noGrp="1"/>
          </p:cNvSpPr>
          <p:nvPr>
            <p:ph type="body" sz="quarter" idx="22" hasCustomPrompt="1"/>
          </p:nvPr>
        </p:nvSpPr>
        <p:spPr>
          <a:xfrm>
            <a:off x="6122680" y="2202162"/>
            <a:ext cx="5200024" cy="363832"/>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4" name="Text Placeholder 3"/>
          <p:cNvSpPr>
            <a:spLocks noGrp="1"/>
          </p:cNvSpPr>
          <p:nvPr>
            <p:ph type="body" sz="quarter" idx="18" hasCustomPrompt="1"/>
          </p:nvPr>
        </p:nvSpPr>
        <p:spPr>
          <a:xfrm>
            <a:off x="6122680" y="2647133"/>
            <a:ext cx="5200024" cy="1612988"/>
          </a:xfrm>
        </p:spPr>
        <p:txBody>
          <a:bodyPr>
            <a:normAutofit/>
          </a:bodyPr>
          <a:lstStyle>
            <a:lvl1pPr>
              <a:lnSpc>
                <a:spcPct val="100000"/>
              </a:lnSpc>
              <a:spcBef>
                <a:spcPts val="600"/>
              </a:spcBef>
              <a:buClr>
                <a:srgbClr val="004A78"/>
              </a:buClr>
              <a:defRPr sz="20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10" name="Text Placeholder 2">
            <a:extLst>
              <a:ext uri="{FF2B5EF4-FFF2-40B4-BE49-F238E27FC236}">
                <a16:creationId xmlns:a16="http://schemas.microsoft.com/office/drawing/2014/main" id="{EB608122-F2C9-4E86-9F56-B820F387CA18}"/>
              </a:ext>
            </a:extLst>
          </p:cNvPr>
          <p:cNvSpPr>
            <a:spLocks noGrp="1"/>
          </p:cNvSpPr>
          <p:nvPr>
            <p:ph type="body" sz="quarter" idx="16" hasCustomPrompt="1"/>
          </p:nvPr>
        </p:nvSpPr>
        <p:spPr>
          <a:xfrm>
            <a:off x="740228" y="1307462"/>
            <a:ext cx="10711543" cy="825500"/>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200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dirty="0"/>
              <a:t>Click to add content.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a:t>
            </a:r>
            <a:endPar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endParaRPr>
          </a:p>
        </p:txBody>
      </p:sp>
      <p:sp>
        <p:nvSpPr>
          <p:cNvPr id="5" name="Picture Placeholder 4">
            <a:extLst>
              <a:ext uri="{FF2B5EF4-FFF2-40B4-BE49-F238E27FC236}">
                <a16:creationId xmlns:a16="http://schemas.microsoft.com/office/drawing/2014/main" id="{81A3663D-1B8C-C824-C7CF-41B9E80BDD28}"/>
              </a:ext>
            </a:extLst>
          </p:cNvPr>
          <p:cNvSpPr>
            <a:spLocks noGrp="1"/>
          </p:cNvSpPr>
          <p:nvPr>
            <p:ph type="pic" sz="quarter" idx="23"/>
          </p:nvPr>
        </p:nvSpPr>
        <p:spPr>
          <a:xfrm>
            <a:off x="742950" y="4316747"/>
            <a:ext cx="5200650" cy="1612900"/>
          </a:xfrm>
        </p:spPr>
        <p:txBody>
          <a:bodyPr/>
          <a:lstStyle/>
          <a:p>
            <a:endParaRPr lang="en-US"/>
          </a:p>
        </p:txBody>
      </p:sp>
      <p:sp>
        <p:nvSpPr>
          <p:cNvPr id="12" name="Picture Placeholder 4">
            <a:extLst>
              <a:ext uri="{FF2B5EF4-FFF2-40B4-BE49-F238E27FC236}">
                <a16:creationId xmlns:a16="http://schemas.microsoft.com/office/drawing/2014/main" id="{BD70375B-824A-4FDD-8853-6162FA066C41}"/>
              </a:ext>
            </a:extLst>
          </p:cNvPr>
          <p:cNvSpPr>
            <a:spLocks noGrp="1"/>
          </p:cNvSpPr>
          <p:nvPr>
            <p:ph type="pic" sz="quarter" idx="24"/>
          </p:nvPr>
        </p:nvSpPr>
        <p:spPr>
          <a:xfrm>
            <a:off x="6122054" y="4316747"/>
            <a:ext cx="5200650" cy="1612900"/>
          </a:xfrm>
        </p:spPr>
        <p:txBody>
          <a:bodyPr/>
          <a:lstStyle/>
          <a:p>
            <a:endParaRPr lang="en-US"/>
          </a:p>
        </p:txBody>
      </p:sp>
    </p:spTree>
    <p:extLst>
      <p:ext uri="{BB962C8B-B14F-4D97-AF65-F5344CB8AC3E}">
        <p14:creationId xmlns:p14="http://schemas.microsoft.com/office/powerpoint/2010/main" val="1546416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Se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4" y="1518055"/>
            <a:ext cx="10579129"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141814"/>
            <a:ext cx="5200024" cy="3562595"/>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4" name="Text Placeholder 3"/>
          <p:cNvSpPr>
            <a:spLocks noGrp="1"/>
          </p:cNvSpPr>
          <p:nvPr>
            <p:ph type="body" sz="quarter" idx="18" hasCustomPrompt="1"/>
          </p:nvPr>
        </p:nvSpPr>
        <p:spPr>
          <a:xfrm>
            <a:off x="6122680" y="2141814"/>
            <a:ext cx="5200024" cy="3562595"/>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679453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Section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4" y="1518055"/>
            <a:ext cx="10579129"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141815"/>
            <a:ext cx="5200024" cy="1742614"/>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
        <p:nvSpPr>
          <p:cNvPr id="14" name="Text Placeholder 3"/>
          <p:cNvSpPr>
            <a:spLocks noGrp="1"/>
          </p:cNvSpPr>
          <p:nvPr>
            <p:ph type="body" sz="quarter" idx="18" hasCustomPrompt="1"/>
          </p:nvPr>
        </p:nvSpPr>
        <p:spPr>
          <a:xfrm>
            <a:off x="6122680" y="2141814"/>
            <a:ext cx="5200024" cy="3562595"/>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743574" y="3920391"/>
            <a:ext cx="5200024" cy="1742614"/>
          </a:xfrm>
        </p:spPr>
        <p:txBody>
          <a:bodyPr/>
          <a:lstStyle/>
          <a:p>
            <a:endParaRPr lang="en-US" dirty="0"/>
          </a:p>
        </p:txBody>
      </p:sp>
    </p:spTree>
    <p:extLst>
      <p:ext uri="{BB962C8B-B14F-4D97-AF65-F5344CB8AC3E}">
        <p14:creationId xmlns:p14="http://schemas.microsoft.com/office/powerpoint/2010/main" val="838045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Imag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664494"/>
            <a:ext cx="5200024" cy="1793081"/>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743574" y="3521869"/>
            <a:ext cx="5200024" cy="2141136"/>
          </a:xfrm>
        </p:spPr>
        <p:txBody>
          <a:bodyPr/>
          <a:lstStyle/>
          <a:p>
            <a:endParaRPr lang="en-US" dirty="0"/>
          </a:p>
        </p:txBody>
      </p:sp>
      <p:sp>
        <p:nvSpPr>
          <p:cNvPr id="6" name="Picture Placeholder 5">
            <a:extLst>
              <a:ext uri="{FF2B5EF4-FFF2-40B4-BE49-F238E27FC236}">
                <a16:creationId xmlns:a16="http://schemas.microsoft.com/office/drawing/2014/main" id="{E6DBC352-4EC3-4444-88AA-46EC23FA4DCF}"/>
              </a:ext>
            </a:extLst>
          </p:cNvPr>
          <p:cNvSpPr>
            <a:spLocks noGrp="1"/>
          </p:cNvSpPr>
          <p:nvPr>
            <p:ph type="pic" sz="quarter" idx="23"/>
          </p:nvPr>
        </p:nvSpPr>
        <p:spPr>
          <a:xfrm>
            <a:off x="6072187" y="1664494"/>
            <a:ext cx="5267325" cy="3998119"/>
          </a:xfrm>
        </p:spPr>
        <p:txBody>
          <a:bodyPr/>
          <a:lstStyle/>
          <a:p>
            <a:endParaRPr lang="en-US"/>
          </a:p>
        </p:txBody>
      </p:sp>
    </p:spTree>
    <p:extLst>
      <p:ext uri="{BB962C8B-B14F-4D97-AF65-F5344CB8AC3E}">
        <p14:creationId xmlns:p14="http://schemas.microsoft.com/office/powerpoint/2010/main" val="399152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289684"/>
            <a:ext cx="10711543" cy="3732692"/>
          </a:xfrm>
        </p:spPr>
        <p:txBody>
          <a:bodyPr>
            <a:noAutofit/>
          </a:bodyPr>
          <a:lstStyle>
            <a:lvl1pPr marL="0" indent="0" algn="l">
              <a:lnSpc>
                <a:spcPct val="100000"/>
              </a:lnSpc>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Tree>
    <p:extLst>
      <p:ext uri="{BB962C8B-B14F-4D97-AF65-F5344CB8AC3E}">
        <p14:creationId xmlns:p14="http://schemas.microsoft.com/office/powerpoint/2010/main" val="10350673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Section, Imag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4" y="1518055"/>
            <a:ext cx="10579129"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2141815"/>
            <a:ext cx="5200024" cy="1742614"/>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743574" y="3920391"/>
            <a:ext cx="5200024" cy="1742614"/>
          </a:xfrm>
        </p:spPr>
        <p:txBody>
          <a:bodyPr/>
          <a:lstStyle/>
          <a:p>
            <a:endParaRPr lang="en-US" dirty="0"/>
          </a:p>
        </p:txBody>
      </p:sp>
      <p:sp>
        <p:nvSpPr>
          <p:cNvPr id="6" name="Picture Placeholder 5">
            <a:extLst>
              <a:ext uri="{FF2B5EF4-FFF2-40B4-BE49-F238E27FC236}">
                <a16:creationId xmlns:a16="http://schemas.microsoft.com/office/drawing/2014/main" id="{E6DBC352-4EC3-4444-88AA-46EC23FA4DCF}"/>
              </a:ext>
            </a:extLst>
          </p:cNvPr>
          <p:cNvSpPr>
            <a:spLocks noGrp="1"/>
          </p:cNvSpPr>
          <p:nvPr>
            <p:ph type="pic" sz="quarter" idx="23"/>
          </p:nvPr>
        </p:nvSpPr>
        <p:spPr>
          <a:xfrm>
            <a:off x="6072187" y="2141538"/>
            <a:ext cx="5267325" cy="3521075"/>
          </a:xfrm>
        </p:spPr>
        <p:txBody>
          <a:bodyPr/>
          <a:lstStyle/>
          <a:p>
            <a:endParaRPr lang="en-US"/>
          </a:p>
        </p:txBody>
      </p:sp>
    </p:spTree>
    <p:extLst>
      <p:ext uri="{BB962C8B-B14F-4D97-AF65-F5344CB8AC3E}">
        <p14:creationId xmlns:p14="http://schemas.microsoft.com/office/powerpoint/2010/main" val="3770670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s with Section, Imag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542E2FD-95B9-4097-A050-23445A4F14AF}"/>
              </a:ext>
            </a:extLst>
          </p:cNvPr>
          <p:cNvSpPr>
            <a:spLocks noGrp="1"/>
          </p:cNvSpPr>
          <p:nvPr>
            <p:ph type="body" sz="quarter" idx="21" hasCustomPrompt="1"/>
          </p:nvPr>
        </p:nvSpPr>
        <p:spPr>
          <a:xfrm>
            <a:off x="743572" y="3486150"/>
            <a:ext cx="5200026" cy="398279"/>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ext Placeholder 3"/>
          <p:cNvSpPr>
            <a:spLocks noGrp="1"/>
          </p:cNvSpPr>
          <p:nvPr>
            <p:ph type="body" sz="quarter" idx="15" hasCustomPrompt="1"/>
          </p:nvPr>
        </p:nvSpPr>
        <p:spPr>
          <a:xfrm>
            <a:off x="743576" y="1518057"/>
            <a:ext cx="5200024" cy="1873930"/>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743574" y="3920391"/>
            <a:ext cx="5200024" cy="1742614"/>
          </a:xfrm>
        </p:spPr>
        <p:txBody>
          <a:bodyPr/>
          <a:lstStyle/>
          <a:p>
            <a:endParaRPr lang="en-US" dirty="0"/>
          </a:p>
        </p:txBody>
      </p:sp>
      <p:sp>
        <p:nvSpPr>
          <p:cNvPr id="6" name="Picture Placeholder 5">
            <a:extLst>
              <a:ext uri="{FF2B5EF4-FFF2-40B4-BE49-F238E27FC236}">
                <a16:creationId xmlns:a16="http://schemas.microsoft.com/office/drawing/2014/main" id="{E6DBC352-4EC3-4444-88AA-46EC23FA4DCF}"/>
              </a:ext>
            </a:extLst>
          </p:cNvPr>
          <p:cNvSpPr>
            <a:spLocks noGrp="1"/>
          </p:cNvSpPr>
          <p:nvPr>
            <p:ph type="pic" sz="quarter" idx="23"/>
          </p:nvPr>
        </p:nvSpPr>
        <p:spPr>
          <a:xfrm>
            <a:off x="6072187" y="1518056"/>
            <a:ext cx="5267325" cy="2296707"/>
          </a:xfrm>
        </p:spPr>
        <p:txBody>
          <a:bodyPr/>
          <a:lstStyle/>
          <a:p>
            <a:endParaRPr lang="en-US" dirty="0"/>
          </a:p>
        </p:txBody>
      </p:sp>
      <p:sp>
        <p:nvSpPr>
          <p:cNvPr id="8" name="Text Placeholder 3">
            <a:extLst>
              <a:ext uri="{FF2B5EF4-FFF2-40B4-BE49-F238E27FC236}">
                <a16:creationId xmlns:a16="http://schemas.microsoft.com/office/drawing/2014/main" id="{132852D7-7305-4783-BC51-A96CDD825281}"/>
              </a:ext>
            </a:extLst>
          </p:cNvPr>
          <p:cNvSpPr>
            <a:spLocks noGrp="1"/>
          </p:cNvSpPr>
          <p:nvPr>
            <p:ph type="body" sz="quarter" idx="24" hasCustomPrompt="1"/>
          </p:nvPr>
        </p:nvSpPr>
        <p:spPr>
          <a:xfrm>
            <a:off x="6072187" y="3942432"/>
            <a:ext cx="5250516" cy="1742614"/>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a:t>
            </a:r>
          </a:p>
        </p:txBody>
      </p:sp>
    </p:spTree>
    <p:extLst>
      <p:ext uri="{BB962C8B-B14F-4D97-AF65-F5344CB8AC3E}">
        <p14:creationId xmlns:p14="http://schemas.microsoft.com/office/powerpoint/2010/main" val="1562884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with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93194" y="3544187"/>
            <a:ext cx="5150404" cy="2167309"/>
          </a:xfrm>
        </p:spPr>
        <p:txBody>
          <a:bodyPr>
            <a:noAutofit/>
          </a:bodyPr>
          <a:lstStyle>
            <a:lvl1pPr marL="0" indent="0">
              <a:buClr>
                <a:srgbClr val="004A78"/>
              </a:buClr>
              <a:buFont typeface="Arial" charset="0"/>
              <a:buNone/>
              <a:defRPr sz="24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a:t>
            </a:r>
          </a:p>
        </p:txBody>
      </p:sp>
      <p:sp>
        <p:nvSpPr>
          <p:cNvPr id="14" name="Text Placeholder 3"/>
          <p:cNvSpPr>
            <a:spLocks noGrp="1"/>
          </p:cNvSpPr>
          <p:nvPr>
            <p:ph type="body" sz="quarter" idx="18" hasCustomPrompt="1"/>
          </p:nvPr>
        </p:nvSpPr>
        <p:spPr>
          <a:xfrm>
            <a:off x="793194" y="1658681"/>
            <a:ext cx="10529510" cy="1885506"/>
          </a:xfrm>
        </p:spPr>
        <p:txBody>
          <a:bodyPr>
            <a:noAutofit/>
          </a:bodyPr>
          <a:lstStyle>
            <a:lvl1pPr>
              <a:buClr>
                <a:srgbClr val="004A78"/>
              </a:buClr>
              <a:defRPr sz="24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 </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6039293" y="3629248"/>
            <a:ext cx="5314507" cy="2075162"/>
          </a:xfrm>
        </p:spPr>
        <p:txBody>
          <a:bodyPr/>
          <a:lstStyle/>
          <a:p>
            <a:endParaRPr lang="en-US" dirty="0"/>
          </a:p>
        </p:txBody>
      </p:sp>
    </p:spTree>
    <p:extLst>
      <p:ext uri="{BB962C8B-B14F-4D97-AF65-F5344CB8AC3E}">
        <p14:creationId xmlns:p14="http://schemas.microsoft.com/office/powerpoint/2010/main" val="27378974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with Two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31089"/>
            <a:ext cx="5200024" cy="2105246"/>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058884" y="1531089"/>
            <a:ext cx="5200024" cy="2105246"/>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6" name="Picture Placeholder 5">
            <a:extLst>
              <a:ext uri="{FF2B5EF4-FFF2-40B4-BE49-F238E27FC236}">
                <a16:creationId xmlns:a16="http://schemas.microsoft.com/office/drawing/2014/main" id="{7AA9C5A4-F6E1-4AC4-ABB3-A6B1A6CDECC6}"/>
              </a:ext>
            </a:extLst>
          </p:cNvPr>
          <p:cNvSpPr>
            <a:spLocks noGrp="1"/>
          </p:cNvSpPr>
          <p:nvPr>
            <p:ph type="pic" sz="quarter" idx="23"/>
          </p:nvPr>
        </p:nvSpPr>
        <p:spPr>
          <a:xfrm>
            <a:off x="743576" y="3699589"/>
            <a:ext cx="5199062" cy="2048750"/>
          </a:xfrm>
        </p:spPr>
        <p:txBody>
          <a:bodyPr/>
          <a:lstStyle/>
          <a:p>
            <a:endParaRPr lang="en-US"/>
          </a:p>
        </p:txBody>
      </p:sp>
      <p:sp>
        <p:nvSpPr>
          <p:cNvPr id="8" name="Picture Placeholder 5">
            <a:extLst>
              <a:ext uri="{FF2B5EF4-FFF2-40B4-BE49-F238E27FC236}">
                <a16:creationId xmlns:a16="http://schemas.microsoft.com/office/drawing/2014/main" id="{61FEC39F-B328-4CE7-2F1D-35822585607B}"/>
              </a:ext>
            </a:extLst>
          </p:cNvPr>
          <p:cNvSpPr>
            <a:spLocks noGrp="1"/>
          </p:cNvSpPr>
          <p:nvPr>
            <p:ph type="pic" sz="quarter" idx="24"/>
          </p:nvPr>
        </p:nvSpPr>
        <p:spPr>
          <a:xfrm>
            <a:off x="6058884" y="3699589"/>
            <a:ext cx="5199062" cy="2048750"/>
          </a:xfrm>
        </p:spPr>
        <p:txBody>
          <a:bodyPr/>
          <a:lstStyle/>
          <a:p>
            <a:endParaRPr lang="en-US"/>
          </a:p>
        </p:txBody>
      </p:sp>
    </p:spTree>
    <p:extLst>
      <p:ext uri="{BB962C8B-B14F-4D97-AF65-F5344CB8AC3E}">
        <p14:creationId xmlns:p14="http://schemas.microsoft.com/office/powerpoint/2010/main" val="1490737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with Imag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31089"/>
            <a:ext cx="5200024" cy="2105246"/>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058884" y="1531089"/>
            <a:ext cx="5200024" cy="2105246"/>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6058884" y="3700130"/>
            <a:ext cx="5200024" cy="2048208"/>
          </a:xfrm>
        </p:spPr>
        <p:txBody>
          <a:bodyPr/>
          <a:lstStyle/>
          <a:p>
            <a:endParaRPr lang="en-US" dirty="0"/>
          </a:p>
        </p:txBody>
      </p:sp>
      <p:sp>
        <p:nvSpPr>
          <p:cNvPr id="6" name="Picture Placeholder 5">
            <a:extLst>
              <a:ext uri="{FF2B5EF4-FFF2-40B4-BE49-F238E27FC236}">
                <a16:creationId xmlns:a16="http://schemas.microsoft.com/office/drawing/2014/main" id="{7AA9C5A4-F6E1-4AC4-ABB3-A6B1A6CDECC6}"/>
              </a:ext>
            </a:extLst>
          </p:cNvPr>
          <p:cNvSpPr>
            <a:spLocks noGrp="1"/>
          </p:cNvSpPr>
          <p:nvPr>
            <p:ph type="pic" sz="quarter" idx="23"/>
          </p:nvPr>
        </p:nvSpPr>
        <p:spPr>
          <a:xfrm>
            <a:off x="743576" y="3699589"/>
            <a:ext cx="5199062" cy="2048750"/>
          </a:xfrm>
        </p:spPr>
        <p:txBody>
          <a:bodyPr/>
          <a:lstStyle/>
          <a:p>
            <a:endParaRPr lang="en-US"/>
          </a:p>
        </p:txBody>
      </p:sp>
    </p:spTree>
    <p:extLst>
      <p:ext uri="{BB962C8B-B14F-4D97-AF65-F5344CB8AC3E}">
        <p14:creationId xmlns:p14="http://schemas.microsoft.com/office/powerpoint/2010/main" val="30130763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with Two Tab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31089"/>
            <a:ext cx="5200024" cy="2105246"/>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058884" y="1531089"/>
            <a:ext cx="5200024" cy="2105246"/>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Table Placeholder 4">
            <a:extLst>
              <a:ext uri="{FF2B5EF4-FFF2-40B4-BE49-F238E27FC236}">
                <a16:creationId xmlns:a16="http://schemas.microsoft.com/office/drawing/2014/main" id="{5146E2AD-8FA1-4555-8FAA-A3BA850C16F5}"/>
              </a:ext>
            </a:extLst>
          </p:cNvPr>
          <p:cNvSpPr>
            <a:spLocks noGrp="1"/>
          </p:cNvSpPr>
          <p:nvPr>
            <p:ph type="tbl" sz="quarter" idx="22"/>
          </p:nvPr>
        </p:nvSpPr>
        <p:spPr>
          <a:xfrm>
            <a:off x="6058884" y="3700130"/>
            <a:ext cx="5200024" cy="2048208"/>
          </a:xfrm>
        </p:spPr>
        <p:txBody>
          <a:bodyPr/>
          <a:lstStyle/>
          <a:p>
            <a:endParaRPr lang="en-US" dirty="0"/>
          </a:p>
        </p:txBody>
      </p:sp>
      <p:sp>
        <p:nvSpPr>
          <p:cNvPr id="7" name="Table Placeholder 6">
            <a:extLst>
              <a:ext uri="{FF2B5EF4-FFF2-40B4-BE49-F238E27FC236}">
                <a16:creationId xmlns:a16="http://schemas.microsoft.com/office/drawing/2014/main" id="{56099177-DEE6-411F-9E87-D1D3CED5105A}"/>
              </a:ext>
            </a:extLst>
          </p:cNvPr>
          <p:cNvSpPr>
            <a:spLocks noGrp="1"/>
          </p:cNvSpPr>
          <p:nvPr>
            <p:ph type="tbl" sz="quarter" idx="23"/>
          </p:nvPr>
        </p:nvSpPr>
        <p:spPr>
          <a:xfrm>
            <a:off x="742950" y="3714347"/>
            <a:ext cx="5200650" cy="2033991"/>
          </a:xfrm>
        </p:spPr>
        <p:txBody>
          <a:bodyPr/>
          <a:lstStyle/>
          <a:p>
            <a:endParaRPr lang="en-US"/>
          </a:p>
        </p:txBody>
      </p:sp>
    </p:spTree>
    <p:extLst>
      <p:ext uri="{BB962C8B-B14F-4D97-AF65-F5344CB8AC3E}">
        <p14:creationId xmlns:p14="http://schemas.microsoft.com/office/powerpoint/2010/main" val="13328300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s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96327"/>
            <a:ext cx="5200024" cy="3770152"/>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 Fermentum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4" name="Text Placeholder 3"/>
          <p:cNvSpPr>
            <a:spLocks noGrp="1"/>
          </p:cNvSpPr>
          <p:nvPr>
            <p:ph type="body" sz="quarter" idx="18" hasCustomPrompt="1"/>
          </p:nvPr>
        </p:nvSpPr>
        <p:spPr>
          <a:xfrm>
            <a:off x="6122680" y="1596326"/>
            <a:ext cx="5200024" cy="3770153"/>
          </a:xfrm>
        </p:spPr>
        <p:txBody>
          <a:bodyPr>
            <a:normAutofit/>
          </a:bodyPr>
          <a:lstStyle>
            <a:lvl1pPr>
              <a:lnSpc>
                <a:spcPct val="100000"/>
              </a:lnSpc>
              <a:spcBef>
                <a:spcPts val="600"/>
              </a:spcBef>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827883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s Conten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1596327"/>
            <a:ext cx="5200024" cy="2008808"/>
          </a:xfrm>
        </p:spPr>
        <p:txBody>
          <a:bodyPr>
            <a:normAutofit/>
          </a:bodyPr>
          <a:lstStyle>
            <a:lvl1pPr marL="0" indent="0">
              <a:lnSpc>
                <a:spcPct val="100000"/>
              </a:lnSpc>
              <a:spcBef>
                <a:spcPts val="600"/>
              </a:spcBef>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122680" y="1596326"/>
            <a:ext cx="5200024" cy="4144907"/>
          </a:xfrm>
        </p:spPr>
        <p:txBody>
          <a:bodyPr>
            <a:normAutofit/>
          </a:bodyPr>
          <a:lstStyle>
            <a:lvl1pPr>
              <a:lnSpc>
                <a:spcPct val="100000"/>
              </a:lnSpc>
              <a:spcBef>
                <a:spcPts val="600"/>
              </a:spcBef>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4BBC8357-3E99-4156-9AE6-DD43579C6DDA}"/>
              </a:ext>
            </a:extLst>
          </p:cNvPr>
          <p:cNvSpPr>
            <a:spLocks noGrp="1"/>
          </p:cNvSpPr>
          <p:nvPr>
            <p:ph type="pic" sz="quarter" idx="19"/>
          </p:nvPr>
        </p:nvSpPr>
        <p:spPr>
          <a:xfrm>
            <a:off x="742950" y="3695700"/>
            <a:ext cx="5200650" cy="2046288"/>
          </a:xfrm>
        </p:spPr>
        <p:txBody>
          <a:bodyPr/>
          <a:lstStyle/>
          <a:p>
            <a:endParaRPr lang="en-US"/>
          </a:p>
        </p:txBody>
      </p:sp>
    </p:spTree>
    <p:extLst>
      <p:ext uri="{BB962C8B-B14F-4D97-AF65-F5344CB8AC3E}">
        <p14:creationId xmlns:p14="http://schemas.microsoft.com/office/powerpoint/2010/main" val="7387502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Content with SEction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5" hasCustomPrompt="1"/>
          </p:nvPr>
        </p:nvSpPr>
        <p:spPr>
          <a:xfrm>
            <a:off x="743576" y="2143462"/>
            <a:ext cx="5200024" cy="200880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sed </a:t>
            </a:r>
            <a:r>
              <a:rPr lang="en-US" dirty="0" err="1"/>
              <a:t>euismod</a:t>
            </a:r>
            <a:r>
              <a:rPr lang="en-US" dirty="0"/>
              <a:t> nisi porta lorem.</a:t>
            </a:r>
          </a:p>
        </p:txBody>
      </p:sp>
      <p:sp>
        <p:nvSpPr>
          <p:cNvPr id="14" name="Text Placeholder 3"/>
          <p:cNvSpPr>
            <a:spLocks noGrp="1"/>
          </p:cNvSpPr>
          <p:nvPr>
            <p:ph type="body" sz="quarter" idx="18" hasCustomPrompt="1"/>
          </p:nvPr>
        </p:nvSpPr>
        <p:spPr>
          <a:xfrm>
            <a:off x="6122680" y="2143461"/>
            <a:ext cx="5200024" cy="3710195"/>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3" name="Footer">
            <a:extLst>
              <a:ext uri="{FF2B5EF4-FFF2-40B4-BE49-F238E27FC236}">
                <a16:creationId xmlns:a16="http://schemas.microsoft.com/office/drawing/2014/main" id="{C32D58F0-8CFB-431E-8C5F-ADDA41A34DC5}"/>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5" name="Picture Placeholder 4">
            <a:extLst>
              <a:ext uri="{FF2B5EF4-FFF2-40B4-BE49-F238E27FC236}">
                <a16:creationId xmlns:a16="http://schemas.microsoft.com/office/drawing/2014/main" id="{4BBC8357-3E99-4156-9AE6-DD43579C6DDA}"/>
              </a:ext>
            </a:extLst>
          </p:cNvPr>
          <p:cNvSpPr>
            <a:spLocks noGrp="1"/>
          </p:cNvSpPr>
          <p:nvPr>
            <p:ph type="pic" sz="quarter" idx="19"/>
          </p:nvPr>
        </p:nvSpPr>
        <p:spPr>
          <a:xfrm>
            <a:off x="742950" y="4242835"/>
            <a:ext cx="5200650" cy="1610821"/>
          </a:xfrm>
        </p:spPr>
        <p:txBody>
          <a:bodyPr/>
          <a:lstStyle/>
          <a:p>
            <a:endParaRPr lang="en-US"/>
          </a:p>
        </p:txBody>
      </p:sp>
      <p:sp>
        <p:nvSpPr>
          <p:cNvPr id="7" name="Text Placeholder 5">
            <a:extLst>
              <a:ext uri="{FF2B5EF4-FFF2-40B4-BE49-F238E27FC236}">
                <a16:creationId xmlns:a16="http://schemas.microsoft.com/office/drawing/2014/main" id="{8444C66A-1B54-4533-8FE1-8117CA7502E1}"/>
              </a:ext>
            </a:extLst>
          </p:cNvPr>
          <p:cNvSpPr>
            <a:spLocks noGrp="1"/>
          </p:cNvSpPr>
          <p:nvPr>
            <p:ph type="body" sz="quarter" idx="21" hasCustomPrompt="1"/>
          </p:nvPr>
        </p:nvSpPr>
        <p:spPr>
          <a:xfrm>
            <a:off x="743574" y="1593005"/>
            <a:ext cx="10579129"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Tree>
    <p:extLst>
      <p:ext uri="{BB962C8B-B14F-4D97-AF65-F5344CB8AC3E}">
        <p14:creationId xmlns:p14="http://schemas.microsoft.com/office/powerpoint/2010/main" val="41496303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516101"/>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516101"/>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516101"/>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3EABB9F7-0E63-4C11-89F0-5D4EE5D0E201}"/>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1377184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Stack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6" y="1495245"/>
            <a:ext cx="10711543" cy="2356466"/>
          </a:xfrm>
        </p:spPr>
        <p:txBody>
          <a:bodyPr>
            <a:noAutofit/>
          </a:bodyPr>
          <a:lstStyle>
            <a:lvl1pPr marL="0" indent="0" algn="l">
              <a:lnSpc>
                <a:spcPct val="100000"/>
              </a:lnSpc>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p:txBody>
      </p:sp>
      <p:sp>
        <p:nvSpPr>
          <p:cNvPr id="7" name="Footer">
            <a:extLst>
              <a:ext uri="{FF2B5EF4-FFF2-40B4-BE49-F238E27FC236}">
                <a16:creationId xmlns:a16="http://schemas.microsoft.com/office/drawing/2014/main" id="{0570013D-3B1C-4AF8-AD98-AB90ACB2D259}"/>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9" name="Text Placeholder 5">
            <a:extLst>
              <a:ext uri="{FF2B5EF4-FFF2-40B4-BE49-F238E27FC236}">
                <a16:creationId xmlns:a16="http://schemas.microsoft.com/office/drawing/2014/main" id="{2DAA7B3B-1E0E-9429-A072-5527033175F1}"/>
              </a:ext>
            </a:extLst>
          </p:cNvPr>
          <p:cNvSpPr>
            <a:spLocks noGrp="1"/>
          </p:cNvSpPr>
          <p:nvPr>
            <p:ph type="body" sz="quarter" idx="16" hasCustomPrompt="1"/>
          </p:nvPr>
        </p:nvSpPr>
        <p:spPr>
          <a:xfrm>
            <a:off x="743576" y="3851712"/>
            <a:ext cx="10711543" cy="1922163"/>
          </a:xfrm>
        </p:spPr>
        <p:txBody>
          <a:bodyPr>
            <a:noAutofit/>
          </a:bodyPr>
          <a:lstStyle>
            <a:lvl1pPr marL="0" indent="0" algn="l">
              <a:lnSpc>
                <a:spcPct val="100000"/>
              </a:lnSpc>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p>
        </p:txBody>
      </p:sp>
    </p:spTree>
    <p:extLst>
      <p:ext uri="{BB962C8B-B14F-4D97-AF65-F5344CB8AC3E}">
        <p14:creationId xmlns:p14="http://schemas.microsoft.com/office/powerpoint/2010/main" val="7613149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Tree>
    <p:extLst>
      <p:ext uri="{BB962C8B-B14F-4D97-AF65-F5344CB8AC3E}">
        <p14:creationId xmlns:p14="http://schemas.microsoft.com/office/powerpoint/2010/main" val="14748055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7" y="1410347"/>
            <a:ext cx="10721999" cy="4169044"/>
          </a:xfrm>
        </p:spPr>
        <p:txBody>
          <a:bodyPr/>
          <a:lstStyle/>
          <a:p>
            <a:r>
              <a:rPr lang="en-US" dirty="0"/>
              <a:t>Click icon to </a:t>
            </a:r>
            <a:r>
              <a:rPr lang="en-US"/>
              <a:t>add picture</a:t>
            </a:r>
            <a:endParaRPr lang="en-US" dirty="0"/>
          </a:p>
        </p:txBody>
      </p:sp>
    </p:spTree>
    <p:extLst>
      <p:ext uri="{BB962C8B-B14F-4D97-AF65-F5344CB8AC3E}">
        <p14:creationId xmlns:p14="http://schemas.microsoft.com/office/powerpoint/2010/main" val="3546014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871192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wo_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hasCustomPrompt="1"/>
          </p:nvPr>
        </p:nvSpPr>
        <p:spPr>
          <a:xfrm>
            <a:off x="733118" y="1620838"/>
            <a:ext cx="10620682" cy="83707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6" name="Picture Placeholder 5"/>
          <p:cNvSpPr>
            <a:spLocks noGrp="1"/>
          </p:cNvSpPr>
          <p:nvPr>
            <p:ph type="pic" sz="quarter" idx="10"/>
          </p:nvPr>
        </p:nvSpPr>
        <p:spPr>
          <a:xfrm>
            <a:off x="733117" y="2538376"/>
            <a:ext cx="10620681" cy="1909267"/>
          </a:xfrm>
        </p:spPr>
        <p:txBody>
          <a:bodyPr/>
          <a:lstStyle/>
          <a:p>
            <a:r>
              <a:rPr lang="en-US" dirty="0"/>
              <a:t>Click icon to </a:t>
            </a:r>
            <a:r>
              <a:rPr lang="en-US"/>
              <a:t>add picture</a:t>
            </a:r>
            <a:endParaRPr lang="en-US" dirty="0"/>
          </a:p>
        </p:txBody>
      </p:sp>
      <p:sp>
        <p:nvSpPr>
          <p:cNvPr id="8" name="Text Placeholder 9">
            <a:extLst>
              <a:ext uri="{FF2B5EF4-FFF2-40B4-BE49-F238E27FC236}">
                <a16:creationId xmlns:a16="http://schemas.microsoft.com/office/drawing/2014/main" id="{10FB200A-F692-41F0-90CC-375B18C05D31}"/>
              </a:ext>
            </a:extLst>
          </p:cNvPr>
          <p:cNvSpPr>
            <a:spLocks noGrp="1"/>
          </p:cNvSpPr>
          <p:nvPr>
            <p:ph type="body" sz="quarter" idx="12" hasCustomPrompt="1"/>
          </p:nvPr>
        </p:nvSpPr>
        <p:spPr>
          <a:xfrm>
            <a:off x="733116" y="4578244"/>
            <a:ext cx="10620682" cy="83707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79082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Sections Two Columns and Ima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6124352" y="3600893"/>
            <a:ext cx="5257798" cy="2147777"/>
          </a:xfrm>
        </p:spPr>
        <p:txBody>
          <a:bodyPr/>
          <a:lstStyle/>
          <a:p>
            <a:r>
              <a:rPr lang="en-US" dirty="0"/>
              <a:t>Click icon to </a:t>
            </a:r>
            <a:r>
              <a:rPr lang="en-US"/>
              <a:t>add picture</a:t>
            </a:r>
            <a:endParaRPr lang="en-US" dirty="0"/>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9" name="Text Placeholder 5">
            <a:extLst>
              <a:ext uri="{FF2B5EF4-FFF2-40B4-BE49-F238E27FC236}">
                <a16:creationId xmlns:a16="http://schemas.microsoft.com/office/drawing/2014/main" id="{0F2BA215-4436-45C0-A4AD-325A0A9D08CA}"/>
              </a:ext>
            </a:extLst>
          </p:cNvPr>
          <p:cNvSpPr>
            <a:spLocks noGrp="1"/>
          </p:cNvSpPr>
          <p:nvPr>
            <p:ph type="body" sz="quarter" idx="21" hasCustomPrompt="1"/>
          </p:nvPr>
        </p:nvSpPr>
        <p:spPr>
          <a:xfrm>
            <a:off x="704766" y="1536487"/>
            <a:ext cx="5362882"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a:extLst>
              <a:ext uri="{FF2B5EF4-FFF2-40B4-BE49-F238E27FC236}">
                <a16:creationId xmlns:a16="http://schemas.microsoft.com/office/drawing/2014/main" id="{FD16F9F0-2F6A-4A5C-9862-9C1B7C28E084}"/>
              </a:ext>
            </a:extLst>
          </p:cNvPr>
          <p:cNvSpPr>
            <a:spLocks noGrp="1"/>
          </p:cNvSpPr>
          <p:nvPr>
            <p:ph type="body" sz="quarter" idx="22" hasCustomPrompt="1"/>
          </p:nvPr>
        </p:nvSpPr>
        <p:spPr>
          <a:xfrm>
            <a:off x="6122680" y="1536486"/>
            <a:ext cx="5259470" cy="492443"/>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2" name="Text Placeholder 1">
            <a:extLst>
              <a:ext uri="{FF2B5EF4-FFF2-40B4-BE49-F238E27FC236}">
                <a16:creationId xmlns:a16="http://schemas.microsoft.com/office/drawing/2014/main" id="{2A755FF3-A642-6FDA-A1ED-D43743042AD8}"/>
              </a:ext>
            </a:extLst>
          </p:cNvPr>
          <p:cNvSpPr>
            <a:spLocks noGrp="1"/>
          </p:cNvSpPr>
          <p:nvPr>
            <p:ph type="body" sz="quarter" idx="15" hasCustomPrompt="1"/>
          </p:nvPr>
        </p:nvSpPr>
        <p:spPr>
          <a:xfrm>
            <a:off x="704766" y="2092271"/>
            <a:ext cx="5362883" cy="3656399"/>
          </a:xfrm>
        </p:spPr>
        <p:txBody>
          <a:bodyPr>
            <a:noAutofit/>
          </a:bodyPr>
          <a:lstStyle>
            <a:lvl1pPr marL="0" indent="0" algn="l">
              <a:buFont typeface="Arial" panose="020B0604020202020204" pitchFamily="34" charset="0"/>
              <a:buNone/>
              <a:defRPr sz="20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a:t>
            </a:r>
            <a:r>
              <a:rPr lang="en-US" dirty="0" err="1"/>
              <a:t>lacus</a:t>
            </a:r>
            <a:r>
              <a:rPr lang="en-US" dirty="0"/>
              <a:t>.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sociis.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13" name="Text Placeholder 1">
            <a:extLst>
              <a:ext uri="{FF2B5EF4-FFF2-40B4-BE49-F238E27FC236}">
                <a16:creationId xmlns:a16="http://schemas.microsoft.com/office/drawing/2014/main" id="{8CAAF508-1A88-756B-0297-754CC6EED50B}"/>
              </a:ext>
            </a:extLst>
          </p:cNvPr>
          <p:cNvSpPr>
            <a:spLocks noGrp="1"/>
          </p:cNvSpPr>
          <p:nvPr>
            <p:ph type="body" sz="quarter" idx="23" hasCustomPrompt="1"/>
          </p:nvPr>
        </p:nvSpPr>
        <p:spPr>
          <a:xfrm>
            <a:off x="6124352" y="2092272"/>
            <a:ext cx="5257798" cy="1508622"/>
          </a:xfrm>
        </p:spPr>
        <p:txBody>
          <a:bodyPr>
            <a:noAutofit/>
          </a:bodyPr>
          <a:lstStyle>
            <a:lvl1pPr marL="0" indent="0" algn="l">
              <a:buFont typeface="Arial" panose="020B0604020202020204" pitchFamily="34" charset="0"/>
              <a:buNone/>
              <a:defRPr sz="20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p>
        </p:txBody>
      </p:sp>
    </p:spTree>
    <p:extLst>
      <p:ext uri="{BB962C8B-B14F-4D97-AF65-F5344CB8AC3E}">
        <p14:creationId xmlns:p14="http://schemas.microsoft.com/office/powerpoint/2010/main" val="26134631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Sections Two Columns, Image and Tab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hasCustomPrompt="1"/>
          </p:nvPr>
        </p:nvSpPr>
        <p:spPr>
          <a:xfrm>
            <a:off x="704766" y="1972220"/>
            <a:ext cx="5362882" cy="1458649"/>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6" name="Picture Placeholder 5"/>
          <p:cNvSpPr>
            <a:spLocks noGrp="1"/>
          </p:cNvSpPr>
          <p:nvPr>
            <p:ph type="pic" sz="quarter" idx="10"/>
          </p:nvPr>
        </p:nvSpPr>
        <p:spPr>
          <a:xfrm>
            <a:off x="6124352" y="3501657"/>
            <a:ext cx="5257798" cy="2147777"/>
          </a:xfrm>
        </p:spPr>
        <p:txBody>
          <a:bodyPr/>
          <a:lstStyle/>
          <a:p>
            <a:r>
              <a:rPr lang="en-US" dirty="0"/>
              <a:t>Click icon to </a:t>
            </a:r>
            <a:r>
              <a:rPr lang="en-US"/>
              <a:t>add picture</a:t>
            </a:r>
            <a:endParaRPr lang="en-US" dirty="0"/>
          </a:p>
        </p:txBody>
      </p:sp>
      <p:sp>
        <p:nvSpPr>
          <p:cNvPr id="8" name="Text Placeholder 9">
            <a:extLst>
              <a:ext uri="{FF2B5EF4-FFF2-40B4-BE49-F238E27FC236}">
                <a16:creationId xmlns:a16="http://schemas.microsoft.com/office/drawing/2014/main" id="{10FB200A-F692-41F0-90CC-375B18C05D31}"/>
              </a:ext>
            </a:extLst>
          </p:cNvPr>
          <p:cNvSpPr>
            <a:spLocks noGrp="1"/>
          </p:cNvSpPr>
          <p:nvPr>
            <p:ph type="body" sz="quarter" idx="12" hasCustomPrompt="1"/>
          </p:nvPr>
        </p:nvSpPr>
        <p:spPr>
          <a:xfrm>
            <a:off x="6124352" y="1972220"/>
            <a:ext cx="5257798" cy="1458649"/>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9" name="Text Placeholder 5">
            <a:extLst>
              <a:ext uri="{FF2B5EF4-FFF2-40B4-BE49-F238E27FC236}">
                <a16:creationId xmlns:a16="http://schemas.microsoft.com/office/drawing/2014/main" id="{0F2BA215-4436-45C0-A4AD-325A0A9D08CA}"/>
              </a:ext>
            </a:extLst>
          </p:cNvPr>
          <p:cNvSpPr>
            <a:spLocks noGrp="1"/>
          </p:cNvSpPr>
          <p:nvPr>
            <p:ph type="body" sz="quarter" idx="21" hasCustomPrompt="1"/>
          </p:nvPr>
        </p:nvSpPr>
        <p:spPr>
          <a:xfrm>
            <a:off x="704766" y="1536488"/>
            <a:ext cx="5362882" cy="334844"/>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lang="en-US" dirty="0"/>
              <a:t>Section Header</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
        <p:nvSpPr>
          <p:cNvPr id="11" name="Text Placeholder 5">
            <a:extLst>
              <a:ext uri="{FF2B5EF4-FFF2-40B4-BE49-F238E27FC236}">
                <a16:creationId xmlns:a16="http://schemas.microsoft.com/office/drawing/2014/main" id="{FD16F9F0-2F6A-4A5C-9862-9C1B7C28E084}"/>
              </a:ext>
            </a:extLst>
          </p:cNvPr>
          <p:cNvSpPr>
            <a:spLocks noGrp="1"/>
          </p:cNvSpPr>
          <p:nvPr>
            <p:ph type="body" sz="quarter" idx="22" hasCustomPrompt="1"/>
          </p:nvPr>
        </p:nvSpPr>
        <p:spPr>
          <a:xfrm>
            <a:off x="6122680" y="1536487"/>
            <a:ext cx="5259470" cy="334844"/>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4" name="Table Placeholder 3">
            <a:extLst>
              <a:ext uri="{FF2B5EF4-FFF2-40B4-BE49-F238E27FC236}">
                <a16:creationId xmlns:a16="http://schemas.microsoft.com/office/drawing/2014/main" id="{0E11B547-DCBC-47EE-ADDA-185E1B56A831}"/>
              </a:ext>
            </a:extLst>
          </p:cNvPr>
          <p:cNvSpPr>
            <a:spLocks noGrp="1"/>
          </p:cNvSpPr>
          <p:nvPr>
            <p:ph type="tbl" sz="quarter" idx="23"/>
          </p:nvPr>
        </p:nvSpPr>
        <p:spPr>
          <a:xfrm>
            <a:off x="704766" y="3501657"/>
            <a:ext cx="5362882" cy="2147777"/>
          </a:xfrm>
        </p:spPr>
        <p:txBody>
          <a:bodyPr/>
          <a:lstStyle/>
          <a:p>
            <a:endParaRPr lang="en-US"/>
          </a:p>
        </p:txBody>
      </p:sp>
    </p:spTree>
    <p:extLst>
      <p:ext uri="{BB962C8B-B14F-4D97-AF65-F5344CB8AC3E}">
        <p14:creationId xmlns:p14="http://schemas.microsoft.com/office/powerpoint/2010/main" val="15830846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Sections Two Columns and Two Image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0" name="Text Placeholder 9"/>
          <p:cNvSpPr>
            <a:spLocks noGrp="1"/>
          </p:cNvSpPr>
          <p:nvPr>
            <p:ph type="body" sz="quarter" idx="11" hasCustomPrompt="1"/>
          </p:nvPr>
        </p:nvSpPr>
        <p:spPr>
          <a:xfrm>
            <a:off x="830893" y="1972220"/>
            <a:ext cx="5212080" cy="16932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6" name="Picture Placeholder 5"/>
          <p:cNvSpPr>
            <a:spLocks noGrp="1"/>
          </p:cNvSpPr>
          <p:nvPr>
            <p:ph type="pic" sz="quarter" idx="10"/>
          </p:nvPr>
        </p:nvSpPr>
        <p:spPr>
          <a:xfrm>
            <a:off x="6124352" y="3728545"/>
            <a:ext cx="5212080" cy="2215055"/>
          </a:xfrm>
        </p:spPr>
        <p:txBody>
          <a:bodyPr/>
          <a:lstStyle/>
          <a:p>
            <a:r>
              <a:rPr lang="en-US" dirty="0"/>
              <a:t>Click icon to add picture</a:t>
            </a:r>
          </a:p>
        </p:txBody>
      </p:sp>
      <p:sp>
        <p:nvSpPr>
          <p:cNvPr id="8" name="Text Placeholder 9">
            <a:extLst>
              <a:ext uri="{FF2B5EF4-FFF2-40B4-BE49-F238E27FC236}">
                <a16:creationId xmlns:a16="http://schemas.microsoft.com/office/drawing/2014/main" id="{10FB200A-F692-41F0-90CC-375B18C05D31}"/>
              </a:ext>
            </a:extLst>
          </p:cNvPr>
          <p:cNvSpPr>
            <a:spLocks noGrp="1"/>
          </p:cNvSpPr>
          <p:nvPr>
            <p:ph type="body" sz="quarter" idx="12" hasCustomPrompt="1"/>
          </p:nvPr>
        </p:nvSpPr>
        <p:spPr>
          <a:xfrm>
            <a:off x="6124352" y="1972220"/>
            <a:ext cx="5212080" cy="16932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9" name="Text Placeholder 5">
            <a:extLst>
              <a:ext uri="{FF2B5EF4-FFF2-40B4-BE49-F238E27FC236}">
                <a16:creationId xmlns:a16="http://schemas.microsoft.com/office/drawing/2014/main" id="{0F2BA215-4436-45C0-A4AD-325A0A9D08CA}"/>
              </a:ext>
            </a:extLst>
          </p:cNvPr>
          <p:cNvSpPr>
            <a:spLocks noGrp="1"/>
          </p:cNvSpPr>
          <p:nvPr>
            <p:ph type="body" sz="quarter" idx="21" hasCustomPrompt="1"/>
          </p:nvPr>
        </p:nvSpPr>
        <p:spPr>
          <a:xfrm>
            <a:off x="838200" y="1536488"/>
            <a:ext cx="5204773" cy="334844"/>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marL="0" marR="0" lvl="0" indent="0" algn="l" defTabSz="914400" rtl="0" eaLnBrk="1" fontAlgn="base" latinLnBrk="0" hangingPunct="1">
              <a:lnSpc>
                <a:spcPct val="90000"/>
              </a:lnSpc>
              <a:spcBef>
                <a:spcPts val="1000"/>
              </a:spcBef>
              <a:spcAft>
                <a:spcPct val="0"/>
              </a:spcAft>
              <a:buClrTx/>
              <a:buSzTx/>
              <a:buFont typeface="Arial" charset="0"/>
              <a:buNone/>
              <a:tabLst/>
              <a:defRPr/>
            </a:pPr>
            <a:r>
              <a:rPr lang="en-US" dirty="0"/>
              <a:t>Section Header</a:t>
            </a:r>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
        <p:nvSpPr>
          <p:cNvPr id="11" name="Text Placeholder 5">
            <a:extLst>
              <a:ext uri="{FF2B5EF4-FFF2-40B4-BE49-F238E27FC236}">
                <a16:creationId xmlns:a16="http://schemas.microsoft.com/office/drawing/2014/main" id="{FD16F9F0-2F6A-4A5C-9862-9C1B7C28E084}"/>
              </a:ext>
            </a:extLst>
          </p:cNvPr>
          <p:cNvSpPr>
            <a:spLocks noGrp="1"/>
          </p:cNvSpPr>
          <p:nvPr>
            <p:ph type="body" sz="quarter" idx="22" hasCustomPrompt="1"/>
          </p:nvPr>
        </p:nvSpPr>
        <p:spPr>
          <a:xfrm>
            <a:off x="6124352" y="1536487"/>
            <a:ext cx="5229448" cy="334844"/>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2" name="Picture Placeholder 5">
            <a:extLst>
              <a:ext uri="{FF2B5EF4-FFF2-40B4-BE49-F238E27FC236}">
                <a16:creationId xmlns:a16="http://schemas.microsoft.com/office/drawing/2014/main" id="{8E149885-95F1-5549-F19E-AFD2164B0405}"/>
              </a:ext>
            </a:extLst>
          </p:cNvPr>
          <p:cNvSpPr>
            <a:spLocks noGrp="1"/>
          </p:cNvSpPr>
          <p:nvPr>
            <p:ph type="pic" sz="quarter" idx="23"/>
          </p:nvPr>
        </p:nvSpPr>
        <p:spPr>
          <a:xfrm>
            <a:off x="830893" y="3728545"/>
            <a:ext cx="5212080" cy="2215054"/>
          </a:xfrm>
        </p:spPr>
        <p:txBody>
          <a:bodyPr/>
          <a:lstStyle/>
          <a:p>
            <a:r>
              <a:rPr lang="en-US" dirty="0"/>
              <a:t>Click icon to add picture</a:t>
            </a:r>
          </a:p>
        </p:txBody>
      </p:sp>
    </p:spTree>
    <p:extLst>
      <p:ext uri="{BB962C8B-B14F-4D97-AF65-F5344CB8AC3E}">
        <p14:creationId xmlns:p14="http://schemas.microsoft.com/office/powerpoint/2010/main" val="36658497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with Ima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4" y="1535854"/>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987827"/>
            <a:ext cx="10721999" cy="3890994"/>
          </a:xfrm>
        </p:spPr>
        <p:txBody>
          <a:bodyPr/>
          <a:lstStyle/>
          <a:p>
            <a:r>
              <a:rPr lang="en-US" dirty="0"/>
              <a:t>Click icon to </a:t>
            </a:r>
            <a:r>
              <a:rPr lang="en-US"/>
              <a:t>add picture</a:t>
            </a:r>
            <a:endParaRPr lang="en-US" dirty="0"/>
          </a:p>
        </p:txBody>
      </p:sp>
    </p:spTree>
    <p:extLst>
      <p:ext uri="{BB962C8B-B14F-4D97-AF65-F5344CB8AC3E}">
        <p14:creationId xmlns:p14="http://schemas.microsoft.com/office/powerpoint/2010/main" val="1790217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with 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4" y="1535854"/>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8" y="1987827"/>
            <a:ext cx="6477000" cy="389099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401339" y="1987827"/>
            <a:ext cx="4054039" cy="389099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828578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with side-by-side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Picture Placeholder 5"/>
          <p:cNvSpPr>
            <a:spLocks noGrp="1"/>
          </p:cNvSpPr>
          <p:nvPr>
            <p:ph type="pic" sz="quarter" idx="10"/>
          </p:nvPr>
        </p:nvSpPr>
        <p:spPr>
          <a:xfrm>
            <a:off x="733118" y="1987827"/>
            <a:ext cx="10725764" cy="1561285"/>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8" y="3735092"/>
            <a:ext cx="5303472" cy="1836549"/>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Text Placeholder 9">
            <a:extLst>
              <a:ext uri="{FF2B5EF4-FFF2-40B4-BE49-F238E27FC236}">
                <a16:creationId xmlns:a16="http://schemas.microsoft.com/office/drawing/2014/main" id="{ABACDB79-AB3E-4609-A9BA-27CEE73B6C86}"/>
              </a:ext>
            </a:extLst>
          </p:cNvPr>
          <p:cNvSpPr>
            <a:spLocks noGrp="1"/>
          </p:cNvSpPr>
          <p:nvPr>
            <p:ph type="body" sz="quarter" idx="12" hasCustomPrompt="1"/>
          </p:nvPr>
        </p:nvSpPr>
        <p:spPr>
          <a:xfrm>
            <a:off x="6155410" y="3735091"/>
            <a:ext cx="5303472" cy="1836549"/>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29764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1580707"/>
            <a:ext cx="6195940" cy="4253024"/>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0570013D-3B1C-4AF8-AD98-AB90ACB2D259}"/>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4" name="Table Placeholder 3">
            <a:extLst>
              <a:ext uri="{FF2B5EF4-FFF2-40B4-BE49-F238E27FC236}">
                <a16:creationId xmlns:a16="http://schemas.microsoft.com/office/drawing/2014/main" id="{79D0A500-7D1C-4C6E-BF2C-55F75C6E6CB2}"/>
              </a:ext>
            </a:extLst>
          </p:cNvPr>
          <p:cNvSpPr>
            <a:spLocks noGrp="1"/>
          </p:cNvSpPr>
          <p:nvPr>
            <p:ph type="tbl" sz="quarter" idx="16"/>
          </p:nvPr>
        </p:nvSpPr>
        <p:spPr>
          <a:xfrm>
            <a:off x="7145338" y="1581150"/>
            <a:ext cx="4208462" cy="4252913"/>
          </a:xfrm>
        </p:spPr>
        <p:txBody>
          <a:bodyPr/>
          <a:lstStyle/>
          <a:p>
            <a:endParaRPr lang="en-US"/>
          </a:p>
        </p:txBody>
      </p:sp>
    </p:spTree>
    <p:extLst>
      <p:ext uri="{BB962C8B-B14F-4D97-AF65-F5344CB8AC3E}">
        <p14:creationId xmlns:p14="http://schemas.microsoft.com/office/powerpoint/2010/main" val="9889722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Sections with Images and Bottom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524269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879341"/>
            <a:ext cx="5253155" cy="2925134"/>
          </a:xfrm>
        </p:spPr>
        <p:txBody>
          <a:bodyPr/>
          <a:lstStyle/>
          <a:p>
            <a:r>
              <a:rPr lang="en-US" dirty="0"/>
              <a:t>Click icon to </a:t>
            </a:r>
            <a:r>
              <a:rPr lang="en-US"/>
              <a:t>add picture</a:t>
            </a:r>
            <a:endParaRPr lang="en-US" dirty="0"/>
          </a:p>
        </p:txBody>
      </p:sp>
      <p:sp>
        <p:nvSpPr>
          <p:cNvPr id="11" name="Text Placeholder 5">
            <a:extLst>
              <a:ext uri="{FF2B5EF4-FFF2-40B4-BE49-F238E27FC236}">
                <a16:creationId xmlns:a16="http://schemas.microsoft.com/office/drawing/2014/main" id="{60F0504B-3865-4CC8-A076-812C6EF4B4E8}"/>
              </a:ext>
            </a:extLst>
          </p:cNvPr>
          <p:cNvSpPr>
            <a:spLocks noGrp="1"/>
          </p:cNvSpPr>
          <p:nvPr>
            <p:ph type="body" sz="quarter" idx="17" hasCustomPrompt="1"/>
          </p:nvPr>
        </p:nvSpPr>
        <p:spPr>
          <a:xfrm>
            <a:off x="6096001" y="1427368"/>
            <a:ext cx="525780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879341"/>
            <a:ext cx="5257799"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10722260"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0653491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Sections, two Images and Two Bottom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524269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879341"/>
            <a:ext cx="5253155" cy="2925134"/>
          </a:xfrm>
        </p:spPr>
        <p:txBody>
          <a:bodyPr/>
          <a:lstStyle/>
          <a:p>
            <a:r>
              <a:rPr lang="en-US" dirty="0"/>
              <a:t>Click icon to </a:t>
            </a:r>
            <a:r>
              <a:rPr lang="en-US"/>
              <a:t>add picture</a:t>
            </a:r>
            <a:endParaRPr lang="en-US" dirty="0"/>
          </a:p>
        </p:txBody>
      </p:sp>
      <p:sp>
        <p:nvSpPr>
          <p:cNvPr id="11" name="Text Placeholder 5">
            <a:extLst>
              <a:ext uri="{FF2B5EF4-FFF2-40B4-BE49-F238E27FC236}">
                <a16:creationId xmlns:a16="http://schemas.microsoft.com/office/drawing/2014/main" id="{60F0504B-3865-4CC8-A076-812C6EF4B4E8}"/>
              </a:ext>
            </a:extLst>
          </p:cNvPr>
          <p:cNvSpPr>
            <a:spLocks noGrp="1"/>
          </p:cNvSpPr>
          <p:nvPr>
            <p:ph type="body" sz="quarter" idx="17" hasCustomPrompt="1"/>
          </p:nvPr>
        </p:nvSpPr>
        <p:spPr>
          <a:xfrm>
            <a:off x="6096001" y="1427368"/>
            <a:ext cx="525780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879341"/>
            <a:ext cx="5257799"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5253153"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labore</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12" name="Text Placeholder 9">
            <a:extLst>
              <a:ext uri="{FF2B5EF4-FFF2-40B4-BE49-F238E27FC236}">
                <a16:creationId xmlns:a16="http://schemas.microsoft.com/office/drawing/2014/main" id="{9009D503-6648-4D8F-BAC8-538B706D3C6A}"/>
              </a:ext>
            </a:extLst>
          </p:cNvPr>
          <p:cNvSpPr>
            <a:spLocks noGrp="1"/>
          </p:cNvSpPr>
          <p:nvPr>
            <p:ph type="body" sz="quarter" idx="18" hasCustomPrompt="1"/>
          </p:nvPr>
        </p:nvSpPr>
        <p:spPr>
          <a:xfrm>
            <a:off x="6096001" y="4928460"/>
            <a:ext cx="5253153"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labore</a:t>
            </a:r>
          </a:p>
        </p:txBody>
      </p:sp>
    </p:spTree>
    <p:extLst>
      <p:ext uri="{BB962C8B-B14F-4D97-AF65-F5344CB8AC3E}">
        <p14:creationId xmlns:p14="http://schemas.microsoft.com/office/powerpoint/2010/main" val="13989305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with Two Images and Bottom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10610225"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879341"/>
            <a:ext cx="5253155" cy="2925134"/>
          </a:xfrm>
        </p:spPr>
        <p:txBody>
          <a:bodyPr/>
          <a:lstStyle/>
          <a:p>
            <a:r>
              <a:rPr lang="en-US" dirty="0"/>
              <a:t>Click icon to </a:t>
            </a:r>
            <a:r>
              <a:rPr lang="en-US"/>
              <a:t>add picture</a:t>
            </a:r>
            <a:endParaRPr lang="en-US" dirty="0"/>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879341"/>
            <a:ext cx="5257799"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10722260"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209072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Images and Bottom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7" y="1567543"/>
            <a:ext cx="5253155" cy="3236932"/>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10722260"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4" name="Picture Placeholder 3">
            <a:extLst>
              <a:ext uri="{FF2B5EF4-FFF2-40B4-BE49-F238E27FC236}">
                <a16:creationId xmlns:a16="http://schemas.microsoft.com/office/drawing/2014/main" id="{5346247A-C507-4283-8B77-F8CF179C69D5}"/>
              </a:ext>
            </a:extLst>
          </p:cNvPr>
          <p:cNvSpPr>
            <a:spLocks noGrp="1"/>
          </p:cNvSpPr>
          <p:nvPr>
            <p:ph type="pic" sz="quarter" idx="12"/>
          </p:nvPr>
        </p:nvSpPr>
        <p:spPr>
          <a:xfrm>
            <a:off x="6237288" y="1566863"/>
            <a:ext cx="5257800" cy="3236912"/>
          </a:xfrm>
        </p:spPr>
        <p:txBody>
          <a:bodyPr/>
          <a:lstStyle/>
          <a:p>
            <a:endParaRPr lang="en-US"/>
          </a:p>
        </p:txBody>
      </p:sp>
    </p:spTree>
    <p:extLst>
      <p:ext uri="{BB962C8B-B14F-4D97-AF65-F5344CB8AC3E}">
        <p14:creationId xmlns:p14="http://schemas.microsoft.com/office/powerpoint/2010/main" val="1749308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Images and Two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7" y="1536437"/>
            <a:ext cx="5253155"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550570"/>
            <a:ext cx="5253153" cy="119457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536437"/>
            <a:ext cx="5257799" cy="2925134"/>
          </a:xfrm>
        </p:spPr>
        <p:txBody>
          <a:bodyPr/>
          <a:lstStyle/>
          <a:p>
            <a:r>
              <a:rPr lang="en-US" dirty="0"/>
              <a:t>Click icon to </a:t>
            </a:r>
            <a:r>
              <a:rPr lang="en-US"/>
              <a:t>add picture</a:t>
            </a:r>
            <a:endParaRPr lang="en-US" dirty="0"/>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6000" y="4550569"/>
            <a:ext cx="5253153" cy="119457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11164764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Images and Three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1" name="Picture Placeholder 5">
            <a:extLst>
              <a:ext uri="{FF2B5EF4-FFF2-40B4-BE49-F238E27FC236}">
                <a16:creationId xmlns:a16="http://schemas.microsoft.com/office/drawing/2014/main" id="{003A6136-F1E0-41CE-A954-E76F34185774}"/>
              </a:ext>
            </a:extLst>
          </p:cNvPr>
          <p:cNvSpPr>
            <a:spLocks noGrp="1"/>
          </p:cNvSpPr>
          <p:nvPr>
            <p:ph type="pic" sz="quarter" idx="19"/>
          </p:nvPr>
        </p:nvSpPr>
        <p:spPr>
          <a:xfrm>
            <a:off x="733119" y="1465594"/>
            <a:ext cx="5253155" cy="946378"/>
          </a:xfrm>
        </p:spPr>
        <p:txBody>
          <a:bodyPr/>
          <a:lstStyle/>
          <a:p>
            <a:r>
              <a:rPr lang="en-US" dirty="0"/>
              <a:t>Click icon to </a:t>
            </a:r>
            <a:r>
              <a:rPr lang="en-US"/>
              <a:t>add picture</a:t>
            </a:r>
            <a:endParaRPr lang="en-US" dirty="0"/>
          </a:p>
        </p:txBody>
      </p:sp>
      <p:sp>
        <p:nvSpPr>
          <p:cNvPr id="13" name="Text Placeholder 9">
            <a:extLst>
              <a:ext uri="{FF2B5EF4-FFF2-40B4-BE49-F238E27FC236}">
                <a16:creationId xmlns:a16="http://schemas.microsoft.com/office/drawing/2014/main" id="{ADFA1A0F-71D5-4512-A4AA-C7B8F5DCC6CC}"/>
              </a:ext>
            </a:extLst>
          </p:cNvPr>
          <p:cNvSpPr>
            <a:spLocks noGrp="1"/>
          </p:cNvSpPr>
          <p:nvPr>
            <p:ph type="body" sz="quarter" idx="20" hasCustomPrompt="1"/>
          </p:nvPr>
        </p:nvSpPr>
        <p:spPr>
          <a:xfrm>
            <a:off x="733121" y="2476928"/>
            <a:ext cx="5253153" cy="119457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6" name="Picture Placeholder 5"/>
          <p:cNvSpPr>
            <a:spLocks noGrp="1"/>
          </p:cNvSpPr>
          <p:nvPr>
            <p:ph type="pic" sz="quarter" idx="10"/>
          </p:nvPr>
        </p:nvSpPr>
        <p:spPr>
          <a:xfrm>
            <a:off x="733117" y="3747538"/>
            <a:ext cx="5253155" cy="946378"/>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782915"/>
            <a:ext cx="5253153" cy="119457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465594"/>
            <a:ext cx="5257799" cy="2925134"/>
          </a:xfrm>
        </p:spPr>
        <p:txBody>
          <a:bodyPr/>
          <a:lstStyle/>
          <a:p>
            <a:r>
              <a:rPr lang="en-US" dirty="0"/>
              <a:t>Click icon to </a:t>
            </a:r>
            <a:r>
              <a:rPr lang="en-US"/>
              <a:t>add picture</a:t>
            </a:r>
            <a:endParaRPr lang="en-US" dirty="0"/>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6000" y="4482056"/>
            <a:ext cx="5253153" cy="1495436"/>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3326096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ntents and Three Table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13" name="Text Placeholder 9">
            <a:extLst>
              <a:ext uri="{FF2B5EF4-FFF2-40B4-BE49-F238E27FC236}">
                <a16:creationId xmlns:a16="http://schemas.microsoft.com/office/drawing/2014/main" id="{ADFA1A0F-71D5-4512-A4AA-C7B8F5DCC6CC}"/>
              </a:ext>
            </a:extLst>
          </p:cNvPr>
          <p:cNvSpPr>
            <a:spLocks noGrp="1"/>
          </p:cNvSpPr>
          <p:nvPr>
            <p:ph type="body" sz="quarter" idx="20" hasCustomPrompt="1"/>
          </p:nvPr>
        </p:nvSpPr>
        <p:spPr>
          <a:xfrm>
            <a:off x="733121" y="1564481"/>
            <a:ext cx="5253153" cy="2421732"/>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1800" baseline="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10" name="Text Placeholder 9"/>
          <p:cNvSpPr>
            <a:spLocks noGrp="1"/>
          </p:cNvSpPr>
          <p:nvPr>
            <p:ph type="body" sz="quarter" idx="11" hasCustomPrompt="1"/>
          </p:nvPr>
        </p:nvSpPr>
        <p:spPr>
          <a:xfrm>
            <a:off x="6100647" y="1564481"/>
            <a:ext cx="5253153" cy="850107"/>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180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5885" y="3603376"/>
            <a:ext cx="5253153" cy="875757"/>
          </a:xfrm>
        </p:spPr>
        <p:txBody>
          <a:bodyPr/>
          <a:lstStyle>
            <a:lvl1pPr marL="0" marR="0" indent="0" algn="l" defTabSz="914400" rtl="0" eaLnBrk="0" fontAlgn="base" latinLnBrk="0" hangingPunct="0">
              <a:lnSpc>
                <a:spcPct val="100000"/>
              </a:lnSpc>
              <a:spcBef>
                <a:spcPts val="600"/>
              </a:spcBef>
              <a:spcAft>
                <a:spcPct val="0"/>
              </a:spcAft>
              <a:buClrTx/>
              <a:buSzTx/>
              <a:buFontTx/>
              <a:buNone/>
              <a:tabLst/>
              <a:defRPr sz="1800">
                <a:solidFill>
                  <a:srgbClr val="000000"/>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15" name="Table Placeholder 14">
            <a:extLst>
              <a:ext uri="{FF2B5EF4-FFF2-40B4-BE49-F238E27FC236}">
                <a16:creationId xmlns:a16="http://schemas.microsoft.com/office/drawing/2014/main" id="{0FBB3941-1ADF-44A3-B3B6-B2B7D20C6039}"/>
              </a:ext>
            </a:extLst>
          </p:cNvPr>
          <p:cNvSpPr>
            <a:spLocks noGrp="1"/>
          </p:cNvSpPr>
          <p:nvPr>
            <p:ph type="tbl" sz="quarter" idx="21"/>
          </p:nvPr>
        </p:nvSpPr>
        <p:spPr>
          <a:xfrm>
            <a:off x="733425" y="4043362"/>
            <a:ext cx="5253038" cy="1529557"/>
          </a:xfrm>
        </p:spPr>
        <p:txBody>
          <a:bodyPr/>
          <a:lstStyle/>
          <a:p>
            <a:endParaRPr lang="en-US"/>
          </a:p>
        </p:txBody>
      </p:sp>
      <p:sp>
        <p:nvSpPr>
          <p:cNvPr id="16" name="Table Placeholder 14">
            <a:extLst>
              <a:ext uri="{FF2B5EF4-FFF2-40B4-BE49-F238E27FC236}">
                <a16:creationId xmlns:a16="http://schemas.microsoft.com/office/drawing/2014/main" id="{033851EA-E182-44EE-A6BD-2B5B5D8B927B}"/>
              </a:ext>
            </a:extLst>
          </p:cNvPr>
          <p:cNvSpPr>
            <a:spLocks noGrp="1"/>
          </p:cNvSpPr>
          <p:nvPr>
            <p:ph type="tbl" sz="quarter" idx="22"/>
          </p:nvPr>
        </p:nvSpPr>
        <p:spPr>
          <a:xfrm>
            <a:off x="6096000" y="2493172"/>
            <a:ext cx="5253038" cy="1021553"/>
          </a:xfrm>
        </p:spPr>
        <p:txBody>
          <a:bodyPr/>
          <a:lstStyle/>
          <a:p>
            <a:endParaRPr lang="en-US"/>
          </a:p>
        </p:txBody>
      </p:sp>
      <p:sp>
        <p:nvSpPr>
          <p:cNvPr id="17" name="Table Placeholder 14">
            <a:extLst>
              <a:ext uri="{FF2B5EF4-FFF2-40B4-BE49-F238E27FC236}">
                <a16:creationId xmlns:a16="http://schemas.microsoft.com/office/drawing/2014/main" id="{9F8070B9-5F3E-4727-90E8-3E47529B9B5A}"/>
              </a:ext>
            </a:extLst>
          </p:cNvPr>
          <p:cNvSpPr>
            <a:spLocks noGrp="1"/>
          </p:cNvSpPr>
          <p:nvPr>
            <p:ph type="tbl" sz="quarter" idx="23"/>
          </p:nvPr>
        </p:nvSpPr>
        <p:spPr>
          <a:xfrm>
            <a:off x="6093618" y="4560097"/>
            <a:ext cx="5253038" cy="1021553"/>
          </a:xfrm>
        </p:spPr>
        <p:txBody>
          <a:bodyPr/>
          <a:lstStyle/>
          <a:p>
            <a:endParaRPr lang="en-US"/>
          </a:p>
        </p:txBody>
      </p:sp>
    </p:spTree>
    <p:extLst>
      <p:ext uri="{BB962C8B-B14F-4D97-AF65-F5344CB8AC3E}">
        <p14:creationId xmlns:p14="http://schemas.microsoft.com/office/powerpoint/2010/main" val="28144760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Sections and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6"/>
            <a:ext cx="10721999" cy="1514131"/>
          </a:xfrm>
        </p:spPr>
        <p:txBody>
          <a:bodyPr/>
          <a:lstStyle/>
          <a:p>
            <a:r>
              <a:rPr lang="en-US" dirty="0"/>
              <a:t>Click icon to </a:t>
            </a:r>
            <a:r>
              <a:rPr lang="en-US"/>
              <a:t>add picture</a:t>
            </a:r>
            <a:endParaRPr lang="en-US" dirty="0"/>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733117" y="3856204"/>
            <a:ext cx="10721999" cy="1514131"/>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7279542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wo Sections and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5" y="1290690"/>
            <a:ext cx="5146238"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6"/>
            <a:ext cx="5146239" cy="3709063"/>
          </a:xfrm>
        </p:spPr>
        <p:txBody>
          <a:bodyPr/>
          <a:lstStyle/>
          <a:p>
            <a:r>
              <a:rPr lang="en-US" dirty="0"/>
              <a:t>Click icon to </a:t>
            </a:r>
            <a:r>
              <a:rPr lang="en-US"/>
              <a:t>add picture</a:t>
            </a:r>
            <a:endParaRPr lang="en-US" dirty="0"/>
          </a:p>
        </p:txBody>
      </p:sp>
      <p:sp>
        <p:nvSpPr>
          <p:cNvPr id="9" name="Text Placeholder 5"/>
          <p:cNvSpPr>
            <a:spLocks noGrp="1"/>
          </p:cNvSpPr>
          <p:nvPr>
            <p:ph type="body" sz="quarter" idx="17" hasCustomPrompt="1"/>
          </p:nvPr>
        </p:nvSpPr>
        <p:spPr>
          <a:xfrm>
            <a:off x="5983940" y="1290690"/>
            <a:ext cx="5471175"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5983940" y="1757165"/>
            <a:ext cx="5471175" cy="3709064"/>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0943475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and Two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5" y="1290690"/>
            <a:ext cx="1071154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6"/>
            <a:ext cx="5146239" cy="3709063"/>
          </a:xfrm>
        </p:spPr>
        <p:txBody>
          <a:bodyPr/>
          <a:lstStyle/>
          <a:p>
            <a:r>
              <a:rPr lang="en-US" dirty="0"/>
              <a:t>Click icon to </a:t>
            </a:r>
            <a:r>
              <a:rPr lang="en-US"/>
              <a:t>add picture</a:t>
            </a:r>
            <a:endParaRPr lang="en-US" dirty="0"/>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5983940" y="1757165"/>
            <a:ext cx="5471175" cy="3709064"/>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69700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1580707"/>
            <a:ext cx="6195940" cy="4253024"/>
          </a:xfrm>
        </p:spPr>
        <p:txBody>
          <a:bodyPr>
            <a:noAutofit/>
          </a:bodyPr>
          <a:lstStyle>
            <a:lvl1pPr marL="0" indent="0" algn="l">
              <a:lnSpc>
                <a:spcPct val="100000"/>
              </a:lnSpc>
              <a:spcBef>
                <a:spcPts val="600"/>
              </a:spcBef>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p>
        </p:txBody>
      </p:sp>
      <p:sp>
        <p:nvSpPr>
          <p:cNvPr id="5" name="Picture Placeholder 4">
            <a:extLst>
              <a:ext uri="{FF2B5EF4-FFF2-40B4-BE49-F238E27FC236}">
                <a16:creationId xmlns:a16="http://schemas.microsoft.com/office/drawing/2014/main" id="{2B6934A1-7BBA-4016-870B-731F27FB98E1}"/>
              </a:ext>
            </a:extLst>
          </p:cNvPr>
          <p:cNvSpPr>
            <a:spLocks noGrp="1"/>
          </p:cNvSpPr>
          <p:nvPr>
            <p:ph type="pic" sz="quarter" idx="16"/>
          </p:nvPr>
        </p:nvSpPr>
        <p:spPr>
          <a:xfrm>
            <a:off x="7038975" y="1581150"/>
            <a:ext cx="4314825" cy="4252913"/>
          </a:xfrm>
        </p:spPr>
        <p:txBody>
          <a:bodyPr/>
          <a:lstStyle/>
          <a:p>
            <a:endParaRPr lang="en-US"/>
          </a:p>
        </p:txBody>
      </p:sp>
    </p:spTree>
    <p:extLst>
      <p:ext uri="{BB962C8B-B14F-4D97-AF65-F5344CB8AC3E}">
        <p14:creationId xmlns:p14="http://schemas.microsoft.com/office/powerpoint/2010/main" val="29276278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Sections and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5" y="1290690"/>
            <a:ext cx="5146238"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7"/>
            <a:ext cx="5146239" cy="1671834"/>
          </a:xfrm>
        </p:spPr>
        <p:txBody>
          <a:bodyPr/>
          <a:lstStyle/>
          <a:p>
            <a:r>
              <a:rPr lang="en-US" dirty="0"/>
              <a:t>Click icon to </a:t>
            </a:r>
            <a:r>
              <a:rPr lang="en-US"/>
              <a:t>add picture</a:t>
            </a:r>
            <a:endParaRPr lang="en-US" dirty="0"/>
          </a:p>
        </p:txBody>
      </p:sp>
      <p:sp>
        <p:nvSpPr>
          <p:cNvPr id="8" name="Text Placeholder 5">
            <a:extLst>
              <a:ext uri="{FF2B5EF4-FFF2-40B4-BE49-F238E27FC236}">
                <a16:creationId xmlns:a16="http://schemas.microsoft.com/office/drawing/2014/main" id="{260FE8C2-07E1-4D09-A0DC-DF642DCDCD10}"/>
              </a:ext>
            </a:extLst>
          </p:cNvPr>
          <p:cNvSpPr>
            <a:spLocks noGrp="1"/>
          </p:cNvSpPr>
          <p:nvPr>
            <p:ph type="body" sz="quarter" idx="19" hasCustomPrompt="1"/>
          </p:nvPr>
        </p:nvSpPr>
        <p:spPr>
          <a:xfrm>
            <a:off x="733118" y="3547432"/>
            <a:ext cx="5146238"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Picture Placeholder 5">
            <a:extLst>
              <a:ext uri="{FF2B5EF4-FFF2-40B4-BE49-F238E27FC236}">
                <a16:creationId xmlns:a16="http://schemas.microsoft.com/office/drawing/2014/main" id="{8C746CF2-FE60-4CC1-B2EE-0CA47905BF15}"/>
              </a:ext>
            </a:extLst>
          </p:cNvPr>
          <p:cNvSpPr>
            <a:spLocks noGrp="1"/>
          </p:cNvSpPr>
          <p:nvPr>
            <p:ph type="pic" sz="quarter" idx="20"/>
          </p:nvPr>
        </p:nvSpPr>
        <p:spPr>
          <a:xfrm>
            <a:off x="722660" y="4013909"/>
            <a:ext cx="5146239" cy="1671834"/>
          </a:xfrm>
        </p:spPr>
        <p:txBody>
          <a:bodyPr/>
          <a:lstStyle/>
          <a:p>
            <a:r>
              <a:rPr lang="en-US" dirty="0"/>
              <a:t>Click icon to </a:t>
            </a:r>
            <a:r>
              <a:rPr lang="en-US"/>
              <a:t>add picture</a:t>
            </a:r>
            <a:endParaRPr lang="en-US" dirty="0"/>
          </a:p>
        </p:txBody>
      </p:sp>
      <p:sp>
        <p:nvSpPr>
          <p:cNvPr id="9" name="Text Placeholder 5"/>
          <p:cNvSpPr>
            <a:spLocks noGrp="1"/>
          </p:cNvSpPr>
          <p:nvPr>
            <p:ph type="body" sz="quarter" idx="17" hasCustomPrompt="1"/>
          </p:nvPr>
        </p:nvSpPr>
        <p:spPr>
          <a:xfrm>
            <a:off x="5983940" y="1290690"/>
            <a:ext cx="5471175"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5983940" y="1757165"/>
            <a:ext cx="5471175" cy="3928578"/>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6356833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815242" y="1660454"/>
            <a:ext cx="5183174" cy="4025289"/>
          </a:xfrm>
        </p:spPr>
        <p:txBody>
          <a:bodyPr/>
          <a:lstStyle/>
          <a:p>
            <a:r>
              <a:rPr lang="en-US" dirty="0"/>
              <a:t>Click icon to </a:t>
            </a:r>
            <a:r>
              <a:rPr lang="en-US"/>
              <a:t>add picture</a:t>
            </a:r>
            <a:endParaRPr lang="en-US" dirty="0"/>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6096001" y="1660454"/>
            <a:ext cx="5254282" cy="1973899"/>
          </a:xfrm>
        </p:spPr>
        <p:txBody>
          <a:bodyPr/>
          <a:lstStyle/>
          <a:p>
            <a:r>
              <a:rPr lang="en-US" dirty="0"/>
              <a:t>Click icon to </a:t>
            </a:r>
            <a:r>
              <a:rPr lang="en-US"/>
              <a:t>add picture</a:t>
            </a:r>
            <a:endParaRPr lang="en-US" dirty="0"/>
          </a:p>
        </p:txBody>
      </p:sp>
      <p:sp>
        <p:nvSpPr>
          <p:cNvPr id="11" name="Picture Placeholder 5">
            <a:extLst>
              <a:ext uri="{FF2B5EF4-FFF2-40B4-BE49-F238E27FC236}">
                <a16:creationId xmlns:a16="http://schemas.microsoft.com/office/drawing/2014/main" id="{8C746CF2-FE60-4CC1-B2EE-0CA47905BF15}"/>
              </a:ext>
            </a:extLst>
          </p:cNvPr>
          <p:cNvSpPr>
            <a:spLocks noGrp="1"/>
          </p:cNvSpPr>
          <p:nvPr>
            <p:ph type="pic" sz="quarter" idx="20"/>
          </p:nvPr>
        </p:nvSpPr>
        <p:spPr>
          <a:xfrm>
            <a:off x="6096002" y="3711844"/>
            <a:ext cx="5243824" cy="1973899"/>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3720498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Sections and Images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5" hasCustomPrompt="1"/>
          </p:nvPr>
        </p:nvSpPr>
        <p:spPr>
          <a:xfrm>
            <a:off x="743575" y="1290690"/>
            <a:ext cx="5260766"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Picture Placeholder 5">
            <a:extLst>
              <a:ext uri="{FF2B5EF4-FFF2-40B4-BE49-F238E27FC236}">
                <a16:creationId xmlns:a16="http://schemas.microsoft.com/office/drawing/2014/main" id="{D2B6F3D7-1DC5-4912-9B59-FD5D92EDBB81}"/>
              </a:ext>
            </a:extLst>
          </p:cNvPr>
          <p:cNvSpPr>
            <a:spLocks noGrp="1"/>
          </p:cNvSpPr>
          <p:nvPr>
            <p:ph type="pic" sz="quarter" idx="10"/>
          </p:nvPr>
        </p:nvSpPr>
        <p:spPr>
          <a:xfrm>
            <a:off x="733117" y="1757166"/>
            <a:ext cx="5265901" cy="1514131"/>
          </a:xfrm>
        </p:spPr>
        <p:txBody>
          <a:bodyPr/>
          <a:lstStyle/>
          <a:p>
            <a:r>
              <a:rPr lang="en-US" dirty="0"/>
              <a:t>Click icon to </a:t>
            </a:r>
            <a:r>
              <a:rPr lang="en-US"/>
              <a:t>add picture</a:t>
            </a:r>
            <a:endParaRPr lang="en-US" dirty="0"/>
          </a:p>
        </p:txBody>
      </p:sp>
      <p:sp>
        <p:nvSpPr>
          <p:cNvPr id="11" name="Text Placeholder 9">
            <a:extLst>
              <a:ext uri="{FF2B5EF4-FFF2-40B4-BE49-F238E27FC236}">
                <a16:creationId xmlns:a16="http://schemas.microsoft.com/office/drawing/2014/main" id="{C7D9FB6E-264C-49D3-BF90-8D03C190DF69}"/>
              </a:ext>
            </a:extLst>
          </p:cNvPr>
          <p:cNvSpPr>
            <a:spLocks noGrp="1"/>
          </p:cNvSpPr>
          <p:nvPr>
            <p:ph type="body" sz="quarter" idx="11" hasCustomPrompt="1"/>
          </p:nvPr>
        </p:nvSpPr>
        <p:spPr>
          <a:xfrm>
            <a:off x="733117" y="3429000"/>
            <a:ext cx="5271224" cy="1980608"/>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9" name="Text Placeholder 5"/>
          <p:cNvSpPr>
            <a:spLocks noGrp="1"/>
          </p:cNvSpPr>
          <p:nvPr>
            <p:ph type="body" sz="quarter" idx="17" hasCustomPrompt="1"/>
          </p:nvPr>
        </p:nvSpPr>
        <p:spPr>
          <a:xfrm>
            <a:off x="6198116" y="1290690"/>
            <a:ext cx="526076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3" name="Picture Placeholder 5">
            <a:extLst>
              <a:ext uri="{FF2B5EF4-FFF2-40B4-BE49-F238E27FC236}">
                <a16:creationId xmlns:a16="http://schemas.microsoft.com/office/drawing/2014/main" id="{33EE713D-FD1D-4016-B0CA-2BE9370A4AF1}"/>
              </a:ext>
            </a:extLst>
          </p:cNvPr>
          <p:cNvSpPr>
            <a:spLocks noGrp="1"/>
          </p:cNvSpPr>
          <p:nvPr>
            <p:ph type="pic" sz="quarter" idx="18"/>
          </p:nvPr>
        </p:nvSpPr>
        <p:spPr>
          <a:xfrm>
            <a:off x="6187661" y="1757167"/>
            <a:ext cx="5265902" cy="3652441"/>
          </a:xfrm>
        </p:spPr>
        <p:txBody>
          <a:bodyPr/>
          <a:lstStyle/>
          <a:p>
            <a:r>
              <a:rPr lang="en-US" dirty="0"/>
              <a:t>Click icon to </a:t>
            </a:r>
            <a:r>
              <a:rPr lang="en-US"/>
              <a:t>add picture</a:t>
            </a:r>
            <a:endParaRPr lang="en-US" dirty="0"/>
          </a:p>
        </p:txBody>
      </p:sp>
      <p:sp>
        <p:nvSpPr>
          <p:cNvPr id="14" name="Footer">
            <a:extLst>
              <a:ext uri="{FF2B5EF4-FFF2-40B4-BE49-F238E27FC236}">
                <a16:creationId xmlns:a16="http://schemas.microsoft.com/office/drawing/2014/main" id="{1F7F3A0A-B6C1-4EEC-AB96-2823BAABF6D3}"/>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36058069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Tree>
    <p:extLst>
      <p:ext uri="{BB962C8B-B14F-4D97-AF65-F5344CB8AC3E}">
        <p14:creationId xmlns:p14="http://schemas.microsoft.com/office/powerpoint/2010/main" val="9058116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Tree>
    <p:extLst>
      <p:ext uri="{BB962C8B-B14F-4D97-AF65-F5344CB8AC3E}">
        <p14:creationId xmlns:p14="http://schemas.microsoft.com/office/powerpoint/2010/main" val="7342647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1730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7" name="Footer">
            <a:extLst>
              <a:ext uri="{FF2B5EF4-FFF2-40B4-BE49-F238E27FC236}">
                <a16:creationId xmlns:a16="http://schemas.microsoft.com/office/drawing/2014/main" id="{E80F7FA6-7141-4BC3-A2CF-56ED6EFB014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7640349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wo Tables side-by-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838200" y="1465522"/>
            <a:ext cx="5166360" cy="3925582"/>
          </a:xfrm>
        </p:spPr>
        <p:txBody>
          <a:bodyPr/>
          <a:lstStyle/>
          <a:p>
            <a:r>
              <a:rPr lang="en-US" dirty="0"/>
              <a:t>Click icon to add table</a:t>
            </a:r>
          </a:p>
        </p:txBody>
      </p:sp>
      <p:sp>
        <p:nvSpPr>
          <p:cNvPr id="7" name="Footer">
            <a:extLst>
              <a:ext uri="{FF2B5EF4-FFF2-40B4-BE49-F238E27FC236}">
                <a16:creationId xmlns:a16="http://schemas.microsoft.com/office/drawing/2014/main" id="{E80F7FA6-7141-4BC3-A2CF-56ED6EFB014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3" name="Table Placeholder 4">
            <a:extLst>
              <a:ext uri="{FF2B5EF4-FFF2-40B4-BE49-F238E27FC236}">
                <a16:creationId xmlns:a16="http://schemas.microsoft.com/office/drawing/2014/main" id="{F157F356-8E59-E6F2-6F02-B566861E2E1C}"/>
              </a:ext>
            </a:extLst>
          </p:cNvPr>
          <p:cNvSpPr>
            <a:spLocks noGrp="1"/>
          </p:cNvSpPr>
          <p:nvPr>
            <p:ph type="tbl" sz="quarter" idx="11"/>
          </p:nvPr>
        </p:nvSpPr>
        <p:spPr>
          <a:xfrm>
            <a:off x="6159795" y="1465522"/>
            <a:ext cx="5166360" cy="3925582"/>
          </a:xfrm>
        </p:spPr>
        <p:txBody>
          <a:bodyPr/>
          <a:lstStyle/>
          <a:p>
            <a:r>
              <a:rPr lang="en-US" dirty="0"/>
              <a:t>Click icon to add table</a:t>
            </a:r>
          </a:p>
        </p:txBody>
      </p:sp>
    </p:spTree>
    <p:extLst>
      <p:ext uri="{BB962C8B-B14F-4D97-AF65-F5344CB8AC3E}">
        <p14:creationId xmlns:p14="http://schemas.microsoft.com/office/powerpoint/2010/main" val="25001773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Sections with Images and Two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524269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6" name="Picture Placeholder 5"/>
          <p:cNvSpPr>
            <a:spLocks noGrp="1"/>
          </p:cNvSpPr>
          <p:nvPr>
            <p:ph type="pic" sz="quarter" idx="10"/>
          </p:nvPr>
        </p:nvSpPr>
        <p:spPr>
          <a:xfrm>
            <a:off x="733117" y="1879341"/>
            <a:ext cx="5253155" cy="2925134"/>
          </a:xfrm>
        </p:spPr>
        <p:txBody>
          <a:bodyPr/>
          <a:lstStyle/>
          <a:p>
            <a:r>
              <a:rPr lang="en-US" dirty="0"/>
              <a:t>Click icon to </a:t>
            </a:r>
            <a:r>
              <a:rPr lang="en-US"/>
              <a:t>add picture</a:t>
            </a:r>
            <a:endParaRPr lang="en-US" dirty="0"/>
          </a:p>
        </p:txBody>
      </p:sp>
      <p:sp>
        <p:nvSpPr>
          <p:cNvPr id="10" name="Text Placeholder 9"/>
          <p:cNvSpPr>
            <a:spLocks noGrp="1"/>
          </p:cNvSpPr>
          <p:nvPr>
            <p:ph type="body" sz="quarter" idx="11" hasCustomPrompt="1"/>
          </p:nvPr>
        </p:nvSpPr>
        <p:spPr>
          <a:xfrm>
            <a:off x="733119" y="4928460"/>
            <a:ext cx="5253153"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11" name="Text Placeholder 5">
            <a:extLst>
              <a:ext uri="{FF2B5EF4-FFF2-40B4-BE49-F238E27FC236}">
                <a16:creationId xmlns:a16="http://schemas.microsoft.com/office/drawing/2014/main" id="{60F0504B-3865-4CC8-A076-812C6EF4B4E8}"/>
              </a:ext>
            </a:extLst>
          </p:cNvPr>
          <p:cNvSpPr>
            <a:spLocks noGrp="1"/>
          </p:cNvSpPr>
          <p:nvPr>
            <p:ph type="body" sz="quarter" idx="17" hasCustomPrompt="1"/>
          </p:nvPr>
        </p:nvSpPr>
        <p:spPr>
          <a:xfrm>
            <a:off x="6096001" y="1427368"/>
            <a:ext cx="525780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Picture Placeholder 5">
            <a:extLst>
              <a:ext uri="{FF2B5EF4-FFF2-40B4-BE49-F238E27FC236}">
                <a16:creationId xmlns:a16="http://schemas.microsoft.com/office/drawing/2014/main" id="{E17D136E-4F7D-46BF-AE52-D49824D479CD}"/>
              </a:ext>
            </a:extLst>
          </p:cNvPr>
          <p:cNvSpPr>
            <a:spLocks noGrp="1"/>
          </p:cNvSpPr>
          <p:nvPr>
            <p:ph type="pic" sz="quarter" idx="16"/>
          </p:nvPr>
        </p:nvSpPr>
        <p:spPr>
          <a:xfrm>
            <a:off x="6096001" y="1879341"/>
            <a:ext cx="5257799" cy="2925134"/>
          </a:xfrm>
        </p:spPr>
        <p:txBody>
          <a:bodyPr/>
          <a:lstStyle/>
          <a:p>
            <a:r>
              <a:rPr lang="en-US" dirty="0"/>
              <a:t>Click icon to </a:t>
            </a:r>
            <a:r>
              <a:rPr lang="en-US"/>
              <a:t>add picture</a:t>
            </a:r>
            <a:endParaRPr lang="en-US" dirty="0"/>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6000" y="4928459"/>
            <a:ext cx="5253153" cy="85240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21290146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Sections with Two tables and Caption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9" name="Text Placeholder 5">
            <a:extLst>
              <a:ext uri="{FF2B5EF4-FFF2-40B4-BE49-F238E27FC236}">
                <a16:creationId xmlns:a16="http://schemas.microsoft.com/office/drawing/2014/main" id="{1FE18D74-90FB-411F-A23D-20EDFF682D2E}"/>
              </a:ext>
            </a:extLst>
          </p:cNvPr>
          <p:cNvSpPr>
            <a:spLocks noGrp="1"/>
          </p:cNvSpPr>
          <p:nvPr>
            <p:ph type="body" sz="quarter" idx="15" hasCustomPrompt="1"/>
          </p:nvPr>
        </p:nvSpPr>
        <p:spPr>
          <a:xfrm>
            <a:off x="743575" y="1427368"/>
            <a:ext cx="5242697"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0" name="Text Placeholder 9"/>
          <p:cNvSpPr>
            <a:spLocks noGrp="1"/>
          </p:cNvSpPr>
          <p:nvPr>
            <p:ph type="body" sz="quarter" idx="11" hasCustomPrompt="1"/>
          </p:nvPr>
        </p:nvSpPr>
        <p:spPr>
          <a:xfrm>
            <a:off x="733119" y="3650514"/>
            <a:ext cx="5253153" cy="2130354"/>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11" name="Text Placeholder 5">
            <a:extLst>
              <a:ext uri="{FF2B5EF4-FFF2-40B4-BE49-F238E27FC236}">
                <a16:creationId xmlns:a16="http://schemas.microsoft.com/office/drawing/2014/main" id="{60F0504B-3865-4CC8-A076-812C6EF4B4E8}"/>
              </a:ext>
            </a:extLst>
          </p:cNvPr>
          <p:cNvSpPr>
            <a:spLocks noGrp="1"/>
          </p:cNvSpPr>
          <p:nvPr>
            <p:ph type="body" sz="quarter" idx="17" hasCustomPrompt="1"/>
          </p:nvPr>
        </p:nvSpPr>
        <p:spPr>
          <a:xfrm>
            <a:off x="6096001" y="1427368"/>
            <a:ext cx="525780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2" name="Text Placeholder 9">
            <a:extLst>
              <a:ext uri="{FF2B5EF4-FFF2-40B4-BE49-F238E27FC236}">
                <a16:creationId xmlns:a16="http://schemas.microsoft.com/office/drawing/2014/main" id="{CC39118D-AF06-4D1E-A28A-244A65DAF08F}"/>
              </a:ext>
            </a:extLst>
          </p:cNvPr>
          <p:cNvSpPr>
            <a:spLocks noGrp="1"/>
          </p:cNvSpPr>
          <p:nvPr>
            <p:ph type="body" sz="quarter" idx="18" hasCustomPrompt="1"/>
          </p:nvPr>
        </p:nvSpPr>
        <p:spPr>
          <a:xfrm>
            <a:off x="6096000" y="3650513"/>
            <a:ext cx="5253153" cy="2130354"/>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sed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A474DE8B-2827-4A7C-9B2C-FEC71A002342}"/>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
        <p:nvSpPr>
          <p:cNvPr id="4" name="Table Placeholder 3">
            <a:extLst>
              <a:ext uri="{FF2B5EF4-FFF2-40B4-BE49-F238E27FC236}">
                <a16:creationId xmlns:a16="http://schemas.microsoft.com/office/drawing/2014/main" id="{7F1EBD22-5216-4DDB-B1B4-D58F01937246}"/>
              </a:ext>
            </a:extLst>
          </p:cNvPr>
          <p:cNvSpPr>
            <a:spLocks noGrp="1"/>
          </p:cNvSpPr>
          <p:nvPr>
            <p:ph type="tbl" sz="quarter" idx="19"/>
          </p:nvPr>
        </p:nvSpPr>
        <p:spPr>
          <a:xfrm>
            <a:off x="733425" y="1849438"/>
            <a:ext cx="5253038" cy="1722437"/>
          </a:xfrm>
        </p:spPr>
        <p:txBody>
          <a:bodyPr/>
          <a:lstStyle/>
          <a:p>
            <a:endParaRPr lang="en-US"/>
          </a:p>
        </p:txBody>
      </p:sp>
      <p:sp>
        <p:nvSpPr>
          <p:cNvPr id="13" name="Table Placeholder 3">
            <a:extLst>
              <a:ext uri="{FF2B5EF4-FFF2-40B4-BE49-F238E27FC236}">
                <a16:creationId xmlns:a16="http://schemas.microsoft.com/office/drawing/2014/main" id="{EC5574CB-EFD0-4E9E-8446-1B7A54F8B5A1}"/>
              </a:ext>
            </a:extLst>
          </p:cNvPr>
          <p:cNvSpPr>
            <a:spLocks noGrp="1"/>
          </p:cNvSpPr>
          <p:nvPr>
            <p:ph type="tbl" sz="quarter" idx="20"/>
          </p:nvPr>
        </p:nvSpPr>
        <p:spPr>
          <a:xfrm>
            <a:off x="6095777" y="1849438"/>
            <a:ext cx="5253038" cy="1722437"/>
          </a:xfrm>
        </p:spPr>
        <p:txBody>
          <a:bodyPr/>
          <a:lstStyle/>
          <a:p>
            <a:endParaRPr lang="en-US"/>
          </a:p>
        </p:txBody>
      </p:sp>
    </p:spTree>
    <p:extLst>
      <p:ext uri="{BB962C8B-B14F-4D97-AF65-F5344CB8AC3E}">
        <p14:creationId xmlns:p14="http://schemas.microsoft.com/office/powerpoint/2010/main" val="626878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wo Contents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1580707"/>
            <a:ext cx="6195940" cy="2083884"/>
          </a:xfrm>
        </p:spPr>
        <p:txBody>
          <a:bodyPr>
            <a:noAutofit/>
          </a:bodyPr>
          <a:lstStyle>
            <a:lvl1pPr marL="0" indent="0" algn="l">
              <a:lnSpc>
                <a:spcPct val="100000"/>
              </a:lnSpc>
              <a:spcBef>
                <a:spcPts val="600"/>
              </a:spcBef>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p>
        </p:txBody>
      </p:sp>
      <p:sp>
        <p:nvSpPr>
          <p:cNvPr id="5" name="Picture Placeholder 4">
            <a:extLst>
              <a:ext uri="{FF2B5EF4-FFF2-40B4-BE49-F238E27FC236}">
                <a16:creationId xmlns:a16="http://schemas.microsoft.com/office/drawing/2014/main" id="{2B6934A1-7BBA-4016-870B-731F27FB98E1}"/>
              </a:ext>
            </a:extLst>
          </p:cNvPr>
          <p:cNvSpPr>
            <a:spLocks noGrp="1"/>
          </p:cNvSpPr>
          <p:nvPr>
            <p:ph type="pic" sz="quarter" idx="16"/>
          </p:nvPr>
        </p:nvSpPr>
        <p:spPr>
          <a:xfrm>
            <a:off x="7038975" y="1581151"/>
            <a:ext cx="4314825" cy="2083884"/>
          </a:xfrm>
        </p:spPr>
        <p:txBody>
          <a:bodyPr/>
          <a:lstStyle/>
          <a:p>
            <a:endParaRPr lang="en-US" dirty="0"/>
          </a:p>
        </p:txBody>
      </p:sp>
      <p:sp>
        <p:nvSpPr>
          <p:cNvPr id="8" name="Text Placeholder 5">
            <a:extLst>
              <a:ext uri="{FF2B5EF4-FFF2-40B4-BE49-F238E27FC236}">
                <a16:creationId xmlns:a16="http://schemas.microsoft.com/office/drawing/2014/main" id="{479BB18C-DD3C-B338-94DD-78651EF67E3E}"/>
              </a:ext>
            </a:extLst>
          </p:cNvPr>
          <p:cNvSpPr>
            <a:spLocks noGrp="1"/>
          </p:cNvSpPr>
          <p:nvPr>
            <p:ph type="body" sz="quarter" idx="17" hasCustomPrompt="1"/>
          </p:nvPr>
        </p:nvSpPr>
        <p:spPr>
          <a:xfrm>
            <a:off x="743576" y="3764553"/>
            <a:ext cx="10610223" cy="2083884"/>
          </a:xfrm>
        </p:spPr>
        <p:txBody>
          <a:bodyPr>
            <a:noAutofit/>
          </a:bodyPr>
          <a:lstStyle>
            <a:lvl1pPr marL="0" indent="0" algn="l">
              <a:lnSpc>
                <a:spcPct val="100000"/>
              </a:lnSpc>
              <a:spcBef>
                <a:spcPts val="600"/>
              </a:spcBef>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p>
        </p:txBody>
      </p:sp>
    </p:spTree>
    <p:extLst>
      <p:ext uri="{BB962C8B-B14F-4D97-AF65-F5344CB8AC3E}">
        <p14:creationId xmlns:p14="http://schemas.microsoft.com/office/powerpoint/2010/main" val="8111013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3"/>
          </p:nvPr>
        </p:nvSpPr>
        <p:spPr>
          <a:xfrm>
            <a:off x="838688" y="1476104"/>
            <a:ext cx="10514624" cy="44413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96519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ection, and Content with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2133599"/>
            <a:ext cx="6195940" cy="3700131"/>
          </a:xfrm>
        </p:spPr>
        <p:txBody>
          <a:bodyPr>
            <a:noAutofit/>
          </a:bodyPr>
          <a:lstStyle>
            <a:lvl1pPr marL="0" indent="0" algn="l">
              <a:lnSpc>
                <a:spcPct val="100000"/>
              </a:lnSpc>
              <a:spcBef>
                <a:spcPts val="600"/>
              </a:spcBef>
              <a:buFont typeface="Arial" panose="020B0604020202020204" pitchFamily="34" charset="0"/>
              <a:buNone/>
              <a:defRPr sz="24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p>
        </p:txBody>
      </p:sp>
      <p:sp>
        <p:nvSpPr>
          <p:cNvPr id="5" name="Picture Placeholder 4">
            <a:extLst>
              <a:ext uri="{FF2B5EF4-FFF2-40B4-BE49-F238E27FC236}">
                <a16:creationId xmlns:a16="http://schemas.microsoft.com/office/drawing/2014/main" id="{2B6934A1-7BBA-4016-870B-731F27FB98E1}"/>
              </a:ext>
            </a:extLst>
          </p:cNvPr>
          <p:cNvSpPr>
            <a:spLocks noGrp="1"/>
          </p:cNvSpPr>
          <p:nvPr>
            <p:ph type="pic" sz="quarter" idx="16"/>
          </p:nvPr>
        </p:nvSpPr>
        <p:spPr>
          <a:xfrm>
            <a:off x="7038975" y="1581150"/>
            <a:ext cx="4314825" cy="4252913"/>
          </a:xfrm>
        </p:spPr>
        <p:txBody>
          <a:bodyPr/>
          <a:lstStyle/>
          <a:p>
            <a:endParaRPr lang="en-US"/>
          </a:p>
        </p:txBody>
      </p:sp>
      <p:sp>
        <p:nvSpPr>
          <p:cNvPr id="8" name="Text Placeholder 5">
            <a:extLst>
              <a:ext uri="{FF2B5EF4-FFF2-40B4-BE49-F238E27FC236}">
                <a16:creationId xmlns:a16="http://schemas.microsoft.com/office/drawing/2014/main" id="{D06E54DE-5F36-1FCE-27A0-BD19D4BD4755}"/>
              </a:ext>
            </a:extLst>
          </p:cNvPr>
          <p:cNvSpPr>
            <a:spLocks noGrp="1"/>
          </p:cNvSpPr>
          <p:nvPr>
            <p:ph type="body" sz="quarter" idx="17" hasCustomPrompt="1"/>
          </p:nvPr>
        </p:nvSpPr>
        <p:spPr>
          <a:xfrm>
            <a:off x="743578" y="1581150"/>
            <a:ext cx="6195940"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Tree>
    <p:extLst>
      <p:ext uri="{BB962C8B-B14F-4D97-AF65-F5344CB8AC3E}">
        <p14:creationId xmlns:p14="http://schemas.microsoft.com/office/powerpoint/2010/main" val="2071932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with two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5" hasCustomPrompt="1"/>
          </p:nvPr>
        </p:nvSpPr>
        <p:spPr>
          <a:xfrm>
            <a:off x="743577" y="1580707"/>
            <a:ext cx="5999194" cy="4253024"/>
          </a:xfrm>
        </p:spPr>
        <p:txBody>
          <a:bodyPr>
            <a:noAutofit/>
          </a:bodyPr>
          <a:lstStyle>
            <a:lvl1pPr marL="0" indent="0" algn="l">
              <a:lnSpc>
                <a:spcPct val="100000"/>
              </a:lnSpc>
              <a:spcBef>
                <a:spcPts val="600"/>
              </a:spcBef>
              <a:buFont typeface="Arial" panose="020B0604020202020204" pitchFamily="34" charset="0"/>
              <a:buNone/>
              <a:defRPr sz="2000" b="0" i="0" baseline="0">
                <a:solidFill>
                  <a:srgbClr val="000000"/>
                </a:solidFill>
                <a:latin typeface="Arial" charset="0"/>
                <a:ea typeface="Arial" charset="0"/>
                <a:cs typeface="Arial" charset="0"/>
              </a:defRPr>
            </a:lvl1pPr>
            <a:lvl2pPr>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p>
        </p:txBody>
      </p:sp>
      <p:sp>
        <p:nvSpPr>
          <p:cNvPr id="5" name="Picture Placeholder 4">
            <a:extLst>
              <a:ext uri="{FF2B5EF4-FFF2-40B4-BE49-F238E27FC236}">
                <a16:creationId xmlns:a16="http://schemas.microsoft.com/office/drawing/2014/main" id="{2B6934A1-7BBA-4016-870B-731F27FB98E1}"/>
              </a:ext>
            </a:extLst>
          </p:cNvPr>
          <p:cNvSpPr>
            <a:spLocks noGrp="1"/>
          </p:cNvSpPr>
          <p:nvPr>
            <p:ph type="pic" sz="quarter" idx="16"/>
          </p:nvPr>
        </p:nvSpPr>
        <p:spPr>
          <a:xfrm>
            <a:off x="6846846" y="1581151"/>
            <a:ext cx="4562856" cy="2098751"/>
          </a:xfrm>
        </p:spPr>
        <p:txBody>
          <a:bodyPr/>
          <a:lstStyle/>
          <a:p>
            <a:endParaRPr lang="en-US" dirty="0"/>
          </a:p>
        </p:txBody>
      </p:sp>
      <p:sp>
        <p:nvSpPr>
          <p:cNvPr id="4" name="Picture Placeholder 3">
            <a:extLst>
              <a:ext uri="{FF2B5EF4-FFF2-40B4-BE49-F238E27FC236}">
                <a16:creationId xmlns:a16="http://schemas.microsoft.com/office/drawing/2014/main" id="{3ECEBE1D-025F-4B90-E515-0E08F23F3E85}"/>
              </a:ext>
            </a:extLst>
          </p:cNvPr>
          <p:cNvSpPr>
            <a:spLocks noGrp="1"/>
          </p:cNvSpPr>
          <p:nvPr>
            <p:ph type="pic" sz="quarter" idx="17"/>
          </p:nvPr>
        </p:nvSpPr>
        <p:spPr>
          <a:xfrm>
            <a:off x="6846846" y="3740149"/>
            <a:ext cx="4562856" cy="2103120"/>
          </a:xfrm>
        </p:spPr>
        <p:txBody>
          <a:bodyPr/>
          <a:lstStyle/>
          <a:p>
            <a:endParaRPr lang="en-US" dirty="0"/>
          </a:p>
        </p:txBody>
      </p:sp>
    </p:spTree>
    <p:extLst>
      <p:ext uri="{BB962C8B-B14F-4D97-AF65-F5344CB8AC3E}">
        <p14:creationId xmlns:p14="http://schemas.microsoft.com/office/powerpoint/2010/main" val="2996645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0" name="Footer">
            <a:extLst>
              <a:ext uri="{FF2B5EF4-FFF2-40B4-BE49-F238E27FC236}">
                <a16:creationId xmlns:a16="http://schemas.microsoft.com/office/drawing/2014/main" id="{9D76B700-6743-49A6-AB3E-162BD3923336}"/>
              </a:ext>
            </a:extLst>
          </p:cNvPr>
          <p:cNvSpPr txBox="1"/>
          <p:nvPr userDrawn="1"/>
        </p:nvSpPr>
        <p:spPr>
          <a:xfrm>
            <a:off x="3007866" y="6578211"/>
            <a:ext cx="8956009" cy="261610"/>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 2024 Cengage Group. All Rights Reserved.</a:t>
            </a:r>
          </a:p>
        </p:txBody>
      </p:sp>
    </p:spTree>
    <p:extLst>
      <p:ext uri="{BB962C8B-B14F-4D97-AF65-F5344CB8AC3E}">
        <p14:creationId xmlns:p14="http://schemas.microsoft.com/office/powerpoint/2010/main" val="8793668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spTree>
  </p:cSld>
  <p:clrMap bg1="lt1" tx1="dk1" bg2="lt2" tx2="dk2" accent1="accent1" accent2="accent2" accent3="accent3" accent4="accent4" accent5="accent5" accent6="accent6" hlink="hlink" folHlink="folHlink"/>
  <p:sldLayoutIdLst>
    <p:sldLayoutId id="2147483722" r:id="rId1"/>
    <p:sldLayoutId id="2147483714" r:id="rId2"/>
    <p:sldLayoutId id="2147483774" r:id="rId3"/>
    <p:sldLayoutId id="2147483752" r:id="rId4"/>
    <p:sldLayoutId id="2147483766" r:id="rId5"/>
    <p:sldLayoutId id="2147483769" r:id="rId6"/>
    <p:sldLayoutId id="2147483768" r:id="rId7"/>
    <p:sldLayoutId id="2147483767" r:id="rId8"/>
    <p:sldLayoutId id="2147483718" r:id="rId9"/>
    <p:sldLayoutId id="2147483738" r:id="rId10"/>
    <p:sldLayoutId id="2147483715" r:id="rId11"/>
    <p:sldLayoutId id="2147483760" r:id="rId12"/>
    <p:sldLayoutId id="2147483761" r:id="rId13"/>
    <p:sldLayoutId id="2147483747" r:id="rId14"/>
    <p:sldLayoutId id="2147483744" r:id="rId15"/>
    <p:sldLayoutId id="2147483771" r:id="rId16"/>
    <p:sldLayoutId id="2147483737" r:id="rId17"/>
    <p:sldLayoutId id="2147483753" r:id="rId18"/>
    <p:sldLayoutId id="2147483762" r:id="rId19"/>
    <p:sldLayoutId id="2147483758" r:id="rId20"/>
    <p:sldLayoutId id="2147483759" r:id="rId21"/>
    <p:sldLayoutId id="2147483755" r:id="rId22"/>
    <p:sldLayoutId id="2147483772" r:id="rId23"/>
    <p:sldLayoutId id="2147483754" r:id="rId24"/>
    <p:sldLayoutId id="2147483765" r:id="rId25"/>
    <p:sldLayoutId id="2147483736" r:id="rId26"/>
    <p:sldLayoutId id="2147483748" r:id="rId27"/>
    <p:sldLayoutId id="2147483749" r:id="rId28"/>
    <p:sldLayoutId id="2147483716" r:id="rId29"/>
    <p:sldLayoutId id="2147483719" r:id="rId30"/>
    <p:sldLayoutId id="2147483726" r:id="rId31"/>
    <p:sldLayoutId id="2147483720" r:id="rId32"/>
    <p:sldLayoutId id="2147483743" r:id="rId33"/>
    <p:sldLayoutId id="2147483746" r:id="rId34"/>
    <p:sldLayoutId id="2147483764" r:id="rId35"/>
    <p:sldLayoutId id="2147483773" r:id="rId36"/>
    <p:sldLayoutId id="2147483735" r:id="rId37"/>
    <p:sldLayoutId id="2147483730" r:id="rId38"/>
    <p:sldLayoutId id="2147483733" r:id="rId39"/>
    <p:sldLayoutId id="2147483732" r:id="rId40"/>
    <p:sldLayoutId id="2147483757" r:id="rId41"/>
    <p:sldLayoutId id="2147483740" r:id="rId42"/>
    <p:sldLayoutId id="2147483742" r:id="rId43"/>
    <p:sldLayoutId id="2147483745" r:id="rId44"/>
    <p:sldLayoutId id="2147483750" r:id="rId45"/>
    <p:sldLayoutId id="2147483763" r:id="rId46"/>
    <p:sldLayoutId id="2147483725" r:id="rId47"/>
    <p:sldLayoutId id="2147483728" r:id="rId48"/>
    <p:sldLayoutId id="2147483731" r:id="rId49"/>
    <p:sldLayoutId id="2147483729" r:id="rId50"/>
    <p:sldLayoutId id="2147483734" r:id="rId51"/>
    <p:sldLayoutId id="2147483727" r:id="rId52"/>
    <p:sldLayoutId id="2147483723" r:id="rId53"/>
    <p:sldLayoutId id="2147483724" r:id="rId54"/>
    <p:sldLayoutId id="2147483713" r:id="rId55"/>
    <p:sldLayoutId id="2147483717" r:id="rId56"/>
    <p:sldLayoutId id="2147483775" r:id="rId57"/>
    <p:sldLayoutId id="2147483751" r:id="rId58"/>
    <p:sldLayoutId id="2147483756" r:id="rId59"/>
    <p:sldLayoutId id="2147483770" r:id="rId60"/>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A78AE-6D3E-44A6-8EEF-9452400EAEDB}"/>
              </a:ext>
            </a:extLst>
          </p:cNvPr>
          <p:cNvSpPr>
            <a:spLocks noGrp="1"/>
          </p:cNvSpPr>
          <p:nvPr>
            <p:ph type="title"/>
          </p:nvPr>
        </p:nvSpPr>
        <p:spPr>
          <a:xfrm>
            <a:off x="838200" y="2344532"/>
            <a:ext cx="10515600" cy="672105"/>
          </a:xfrm>
        </p:spPr>
        <p:txBody>
          <a:bodyPr/>
          <a:lstStyle/>
          <a:p>
            <a:r>
              <a:rPr lang="en-US" sz="4000" dirty="0"/>
              <a:t>Business Analytics</a:t>
            </a:r>
          </a:p>
        </p:txBody>
      </p:sp>
      <p:sp>
        <p:nvSpPr>
          <p:cNvPr id="2" name="Text Placeholder 1">
            <a:extLst>
              <a:ext uri="{FF2B5EF4-FFF2-40B4-BE49-F238E27FC236}">
                <a16:creationId xmlns:a16="http://schemas.microsoft.com/office/drawing/2014/main" id="{47C41B3A-543B-4268-9C2F-9300BD6F67A9}"/>
              </a:ext>
            </a:extLst>
          </p:cNvPr>
          <p:cNvSpPr>
            <a:spLocks noGrp="1"/>
          </p:cNvSpPr>
          <p:nvPr>
            <p:ph type="body" sz="quarter" idx="15"/>
          </p:nvPr>
        </p:nvSpPr>
        <p:spPr>
          <a:xfrm>
            <a:off x="4023684" y="3549254"/>
            <a:ext cx="5521610" cy="799372"/>
          </a:xfrm>
        </p:spPr>
        <p:txBody>
          <a:bodyPr anchor="t"/>
          <a:lstStyle/>
          <a:p>
            <a:r>
              <a:rPr lang="en-US" sz="2800"/>
              <a:t>Unit </a:t>
            </a:r>
            <a:r>
              <a:rPr lang="en-US" sz="2800" dirty="0"/>
              <a:t>02 – Descriptive Statistics</a:t>
            </a:r>
          </a:p>
        </p:txBody>
      </p:sp>
    </p:spTree>
    <p:extLst>
      <p:ext uri="{BB962C8B-B14F-4D97-AF65-F5344CB8AC3E}">
        <p14:creationId xmlns:p14="http://schemas.microsoft.com/office/powerpoint/2010/main" val="209775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6C99-73A0-5E12-8942-5A1DB928D7D4}"/>
              </a:ext>
            </a:extLst>
          </p:cNvPr>
          <p:cNvSpPr>
            <a:spLocks noGrp="1"/>
          </p:cNvSpPr>
          <p:nvPr>
            <p:ph type="title"/>
          </p:nvPr>
        </p:nvSpPr>
        <p:spPr/>
        <p:txBody>
          <a:bodyPr/>
          <a:lstStyle/>
          <a:p>
            <a:r>
              <a:rPr lang="en-US" dirty="0"/>
              <a:t>Mean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BAF46F1-F281-7BAA-B5D1-24BD89571C39}"/>
                  </a:ext>
                </a:extLst>
              </p:cNvPr>
              <p:cNvSpPr>
                <a:spLocks noGrp="1"/>
              </p:cNvSpPr>
              <p:nvPr>
                <p:ph type="body" sz="quarter" idx="15"/>
              </p:nvPr>
            </p:nvSpPr>
            <p:spPr>
              <a:xfrm>
                <a:off x="867088" y="1187767"/>
                <a:ext cx="10457824" cy="4482466"/>
              </a:xfrm>
            </p:spPr>
            <p:txBody>
              <a:bodyPr/>
              <a:lstStyle/>
              <a:p>
                <a:pPr>
                  <a:spcAft>
                    <a:spcPts val="0"/>
                  </a:spcAft>
                </a:pPr>
                <a:r>
                  <a:rPr lang="en-US" sz="2400" dirty="0"/>
                  <a:t>The most common measure of central location is the </a:t>
                </a:r>
                <a:r>
                  <a:rPr lang="en-US" sz="2400" b="1" dirty="0">
                    <a:solidFill>
                      <a:srgbClr val="0070C0"/>
                    </a:solidFill>
                  </a:rPr>
                  <a:t>mean</a:t>
                </a:r>
                <a:r>
                  <a:rPr lang="en-US" sz="2400" dirty="0"/>
                  <a:t>,</a:t>
                </a:r>
                <a:r>
                  <a:rPr lang="en-US" sz="2400" b="1" dirty="0"/>
                  <a:t> </a:t>
                </a:r>
                <a:r>
                  <a:rPr lang="en-US" sz="2400" dirty="0"/>
                  <a:t>the average of all the data values. The population mean is denoted by </a:t>
                </a:r>
                <a:r>
                  <a:rPr lang="en-US" dirty="0"/>
                  <a:t>the Greek letter, </a:t>
                </a:r>
                <a:r>
                  <a:rPr lang="en-US" sz="2400" dirty="0"/>
                  <a:t>𝜇</a:t>
                </a:r>
                <a:r>
                  <a:rPr lang="en-US" dirty="0"/>
                  <a:t>. </a:t>
                </a:r>
              </a:p>
              <a:p>
                <a:pPr>
                  <a:spcAft>
                    <a:spcPts val="600"/>
                  </a:spcAft>
                </a:pPr>
                <a:r>
                  <a:rPr lang="en-US" sz="2400" dirty="0"/>
                  <a:t>For a sample with </a:t>
                </a:r>
                <a:r>
                  <a:rPr lang="en-US" sz="2400" i="1" dirty="0"/>
                  <a:t>n</a:t>
                </a:r>
                <a:r>
                  <a:rPr lang="en-US" sz="2400" dirty="0"/>
                  <a:t> observations, mean is computed as follows.</a:t>
                </a:r>
              </a:p>
              <a:p>
                <a:pPr marL="914400">
                  <a:spcAft>
                    <a:spcPts val="600"/>
                  </a:spcAft>
                </a:pPr>
                <a14:m>
                  <m:oMathPara xmlns:m="http://schemas.openxmlformats.org/officeDocument/2006/math">
                    <m:oMathParaPr>
                      <m:jc m:val="center"/>
                    </m:oMathParaPr>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𝒙</m:t>
                          </m:r>
                        </m:e>
                      </m:acc>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nary>
                            <m:naryPr>
                              <m:chr m:val="∑"/>
                              <m:subHide m:val="on"/>
                              <m:supHide m:val="on"/>
                              <m:ctrlPr>
                                <a:rPr lang="en-US" sz="2400" b="1" i="1" smtClean="0">
                                  <a:latin typeface="Cambria Math" panose="02040503050406030204" pitchFamily="18" charset="0"/>
                                </a:rPr>
                              </m:ctrlPr>
                            </m:naryPr>
                            <m:sub/>
                            <m:sup/>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e>
                          </m:nary>
                        </m:num>
                        <m:den>
                          <m:r>
                            <a:rPr lang="en-US" sz="2400" b="1" i="1" smtClean="0">
                              <a:latin typeface="Cambria Math" panose="02040503050406030204" pitchFamily="18" charset="0"/>
                            </a:rPr>
                            <m:t>𝒏</m:t>
                          </m:r>
                        </m:den>
                      </m:f>
                      <m:r>
                        <m:rPr>
                          <m:nor/>
                        </m:rPr>
                        <a:rPr lang="en-US" sz="2400" b="0" i="0" smtClean="0">
                          <a:latin typeface="Cambria Math" panose="02040503050406030204" pitchFamily="18" charset="0"/>
                        </a:rPr>
                        <m:t>        </m:t>
                      </m:r>
                      <m:r>
                        <m:rPr>
                          <m:nor/>
                        </m:rPr>
                        <a:rPr lang="en-US" sz="2400" dirty="0"/>
                        <m:t>where</m:t>
                      </m:r>
                      <m:r>
                        <m:rPr>
                          <m:nor/>
                        </m:rPr>
                        <a:rPr lang="en-US" sz="2400" dirty="0"/>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m:rPr>
                          <m:nor/>
                        </m:rPr>
                        <a:rPr lang="en-US" sz="2400" dirty="0"/>
                        <m:t> </m:t>
                      </m:r>
                      <m:r>
                        <m:rPr>
                          <m:nor/>
                        </m:rPr>
                        <a:rPr lang="en-US" sz="2400" dirty="0"/>
                        <m:t>is</m:t>
                      </m:r>
                      <m:r>
                        <m:rPr>
                          <m:nor/>
                        </m:rPr>
                        <a:rPr lang="en-US" sz="2400" dirty="0"/>
                        <m:t> </m:t>
                      </m:r>
                      <m:r>
                        <m:rPr>
                          <m:nor/>
                        </m:rPr>
                        <a:rPr lang="en-US" sz="2400" dirty="0"/>
                        <m:t>the</m:t>
                      </m:r>
                      <m:r>
                        <m:rPr>
                          <m:nor/>
                        </m:rPr>
                        <a:rPr lang="en-US" sz="2400" dirty="0"/>
                        <m:t> </m:t>
                      </m:r>
                      <m:r>
                        <a:rPr lang="en-US" sz="2400" b="0" i="1" dirty="0" smtClean="0">
                          <a:latin typeface="Cambria Math" panose="02040503050406030204" pitchFamily="18" charset="0"/>
                        </a:rPr>
                        <m:t>𝑖</m:t>
                      </m:r>
                      <m:r>
                        <m:rPr>
                          <m:nor/>
                        </m:rPr>
                        <a:rPr lang="en-US" sz="2400" dirty="0" err="1"/>
                        <m:t>th</m:t>
                      </m:r>
                      <m:r>
                        <m:rPr>
                          <m:nor/>
                        </m:rPr>
                        <a:rPr lang="en-US" sz="2400" dirty="0"/>
                        <m:t> </m:t>
                      </m:r>
                      <m:r>
                        <m:rPr>
                          <m:nor/>
                        </m:rPr>
                        <a:rPr lang="en-US" sz="2400" dirty="0"/>
                        <m:t>observation</m:t>
                      </m:r>
                    </m:oMath>
                  </m:oMathPara>
                </a14:m>
                <a:endParaRPr lang="en-US" sz="2400" dirty="0"/>
              </a:p>
              <a:p>
                <a:r>
                  <a:rPr lang="en-US" sz="2400" dirty="0" err="1"/>
                  <a:t>DATAfile</a:t>
                </a:r>
                <a:r>
                  <a:rPr lang="en-US" sz="2400" dirty="0"/>
                  <a:t>: </a:t>
                </a:r>
                <a:r>
                  <a:rPr lang="en-US" sz="2400" i="1" dirty="0" err="1"/>
                  <a:t>homesales</a:t>
                </a:r>
                <a:endParaRPr lang="en-US" sz="2400" i="1" dirty="0"/>
              </a:p>
              <a:p>
                <a:pPr>
                  <a:spcAft>
                    <a:spcPts val="1200"/>
                  </a:spcAft>
                </a:pPr>
                <a:r>
                  <a:rPr lang="en-US" sz="2400" dirty="0"/>
                  <a:t>The mean home selling price for the sample of 12 home sales is:</a:t>
                </a:r>
              </a:p>
              <a:p>
                <a:pPr marL="914400">
                  <a:spcAft>
                    <a:spcPts val="0"/>
                  </a:spcAft>
                </a:pPr>
                <a14:m>
                  <m:oMathPara xmlns:m="http://schemas.openxmlformats.org/officeDocument/2006/math">
                    <m:oMathParaPr>
                      <m:jc m:val="left"/>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r>
                        <a:rPr lang="en-US" sz="2400" b="0" i="1" smtClean="0">
                          <a:latin typeface="Cambria Math" panose="02040503050406030204" pitchFamily="18" charset="0"/>
                        </a:rPr>
                        <m:t>=</m:t>
                      </m:r>
                      <m:f>
                        <m:fPr>
                          <m:ctrlPr>
                            <a:rPr lang="en-US" sz="2400" i="1">
                              <a:latin typeface="Cambria Math" panose="02040503050406030204" pitchFamily="18" charset="0"/>
                            </a:rPr>
                          </m:ctrlPr>
                        </m:fPr>
                        <m:num>
                          <m:nary>
                            <m:naryPr>
                              <m:chr m:val="∑"/>
                              <m:subHide m:val="on"/>
                              <m:supHide m:val="on"/>
                              <m:ctrlPr>
                                <a:rPr lang="en-US" sz="2400" i="1">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e>
                          </m:nary>
                        </m:num>
                        <m:den>
                          <m:r>
                            <a:rPr lang="en-US" sz="2400" i="1">
                              <a:latin typeface="Cambria Math" panose="02040503050406030204" pitchFamily="18" charset="0"/>
                            </a:rPr>
                            <m:t>𝑛</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nary>
                            <m:naryPr>
                              <m:chr m:val="∑"/>
                              <m:subHide m:val="on"/>
                              <m:supHide m:val="on"/>
                              <m:ctrlPr>
                                <a:rPr lang="en-US" sz="2400" b="0" i="1" smtClean="0">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12</m:t>
                                  </m:r>
                                </m:sub>
                              </m:sSub>
                            </m:e>
                          </m:nary>
                        </m:num>
                        <m:den>
                          <m:r>
                            <a:rPr lang="en-US" sz="2400" b="0" i="1" smtClean="0">
                              <a:latin typeface="Cambria Math" panose="02040503050406030204" pitchFamily="18" charset="0"/>
                            </a:rPr>
                            <m:t>𝑛</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138,000+…+456,250</m:t>
                          </m:r>
                        </m:num>
                        <m:den>
                          <m:r>
                            <a:rPr lang="en-US" sz="2400" b="0" i="1" smtClean="0">
                              <a:latin typeface="Cambria Math" panose="02040503050406030204" pitchFamily="18" charset="0"/>
                            </a:rPr>
                            <m:t>12</m:t>
                          </m:r>
                        </m:den>
                      </m:f>
                      <m:r>
                        <a:rPr lang="en-US" sz="2400" b="0" i="1" smtClean="0">
                          <a:latin typeface="Cambria Math" panose="02040503050406030204" pitchFamily="18" charset="0"/>
                        </a:rPr>
                        <m:t>=219,937.50</m:t>
                      </m:r>
                    </m:oMath>
                  </m:oMathPara>
                </a14:m>
                <a:endParaRPr lang="en-US" sz="2400" dirty="0"/>
              </a:p>
              <a:p>
                <a:pPr>
                  <a:spcAft>
                    <a:spcPts val="600"/>
                  </a:spcAft>
                </a:pPr>
                <a:r>
                  <a:rPr lang="en-US" dirty="0"/>
                  <a:t>In Excel, t</a:t>
                </a:r>
                <a:r>
                  <a:rPr lang="en-US" sz="2400" dirty="0"/>
                  <a:t>he value for the mean in is calculated using </a:t>
                </a:r>
                <a:r>
                  <a:rPr lang="en-US" sz="2400" i="1" dirty="0"/>
                  <a:t>=AVERAGE(B2:B13)</a:t>
                </a:r>
                <a:r>
                  <a:rPr lang="en-US" sz="2400" dirty="0"/>
                  <a:t>.</a:t>
                </a:r>
              </a:p>
            </p:txBody>
          </p:sp>
        </mc:Choice>
        <mc:Fallback xmlns="">
          <p:sp>
            <p:nvSpPr>
              <p:cNvPr id="3" name="Text Placeholder 2">
                <a:extLst>
                  <a:ext uri="{FF2B5EF4-FFF2-40B4-BE49-F238E27FC236}">
                    <a16:creationId xmlns:a16="http://schemas.microsoft.com/office/drawing/2014/main" id="{FBAF46F1-F281-7BAA-B5D1-24BD89571C39}"/>
                  </a:ext>
                </a:extLst>
              </p:cNvPr>
              <p:cNvSpPr>
                <a:spLocks noGrp="1" noRot="1" noChangeAspect="1" noMove="1" noResize="1" noEditPoints="1" noAdjustHandles="1" noChangeArrowheads="1" noChangeShapeType="1" noTextEdit="1"/>
              </p:cNvSpPr>
              <p:nvPr>
                <p:ph type="body" sz="quarter" idx="15"/>
              </p:nvPr>
            </p:nvSpPr>
            <p:spPr>
              <a:xfrm>
                <a:off x="867088" y="1187767"/>
                <a:ext cx="10457824" cy="4482466"/>
              </a:xfrm>
              <a:blipFill>
                <a:blip r:embed="rId3"/>
                <a:stretch>
                  <a:fillRect l="-1748" t="-2041" b="-2857"/>
                </a:stretch>
              </a:blipFill>
            </p:spPr>
            <p:txBody>
              <a:bodyPr/>
              <a:lstStyle/>
              <a:p>
                <a:r>
                  <a:rPr lang="en-US">
                    <a:noFill/>
                  </a:rPr>
                  <a:t> </a:t>
                </a:r>
              </a:p>
            </p:txBody>
          </p:sp>
        </mc:Fallback>
      </mc:AlternateContent>
    </p:spTree>
    <p:extLst>
      <p:ext uri="{BB962C8B-B14F-4D97-AF65-F5344CB8AC3E}">
        <p14:creationId xmlns:p14="http://schemas.microsoft.com/office/powerpoint/2010/main" val="212867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6C99-73A0-5E12-8942-5A1DB928D7D4}"/>
              </a:ext>
            </a:extLst>
          </p:cNvPr>
          <p:cNvSpPr>
            <a:spLocks noGrp="1"/>
          </p:cNvSpPr>
          <p:nvPr>
            <p:ph type="title"/>
          </p:nvPr>
        </p:nvSpPr>
        <p:spPr/>
        <p:txBody>
          <a:bodyPr/>
          <a:lstStyle/>
          <a:p>
            <a:r>
              <a:rPr lang="en-US" dirty="0"/>
              <a:t>Median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BAF46F1-F281-7BAA-B5D1-24BD89571C39}"/>
                  </a:ext>
                </a:extLst>
              </p:cNvPr>
              <p:cNvSpPr>
                <a:spLocks noGrp="1"/>
              </p:cNvSpPr>
              <p:nvPr>
                <p:ph type="body" sz="quarter" idx="15"/>
              </p:nvPr>
            </p:nvSpPr>
            <p:spPr>
              <a:xfrm>
                <a:off x="889594" y="1214369"/>
                <a:ext cx="10412812" cy="4429262"/>
              </a:xfrm>
            </p:spPr>
            <p:txBody>
              <a:bodyPr/>
              <a:lstStyle/>
              <a:p>
                <a:r>
                  <a:rPr lang="en-US" sz="2400" dirty="0"/>
                  <a:t>The </a:t>
                </a:r>
                <a:r>
                  <a:rPr lang="en-US" sz="2400" b="1" dirty="0">
                    <a:solidFill>
                      <a:srgbClr val="0070C0"/>
                    </a:solidFill>
                  </a:rPr>
                  <a:t>median</a:t>
                </a:r>
                <a:r>
                  <a:rPr lang="en-US" sz="2400" dirty="0"/>
                  <a:t> is the value in the middle of a data set when data are arranged in ascending order.</a:t>
                </a:r>
              </a:p>
              <a:p>
                <a:r>
                  <a:rPr lang="en-US" sz="2400" dirty="0"/>
                  <a:t>To compute the median, arrange the data in ascending order. Then</a:t>
                </a:r>
              </a:p>
              <a:p>
                <a:pPr marL="858838" indent="-457200">
                  <a:spcBef>
                    <a:spcPts val="600"/>
                  </a:spcBef>
                  <a:buFont typeface="+mj-lt"/>
                  <a:buAutoNum type="alphaLcPeriod"/>
                </a:pPr>
                <a:r>
                  <a:rPr lang="en-US" dirty="0"/>
                  <a:t>i</a:t>
                </a:r>
                <a:r>
                  <a:rPr lang="en-US" sz="2400" dirty="0"/>
                  <a:t>f </a:t>
                </a:r>
                <a:r>
                  <a:rPr lang="en-US" sz="2400" i="1" dirty="0"/>
                  <a:t>n</a:t>
                </a:r>
                <a:r>
                  <a:rPr lang="en-US" sz="2400" dirty="0"/>
                  <a:t> is </a:t>
                </a:r>
                <a:r>
                  <a:rPr lang="en-US" sz="2400" i="1" dirty="0"/>
                  <a:t>odd</a:t>
                </a:r>
                <a:r>
                  <a:rPr lang="en-US" sz="2400" dirty="0"/>
                  <a:t>, the median is the middle value</a:t>
                </a:r>
              </a:p>
              <a:p>
                <a:pPr marL="858838" indent="-457200">
                  <a:spcBef>
                    <a:spcPts val="600"/>
                  </a:spcBef>
                  <a:spcAft>
                    <a:spcPts val="600"/>
                  </a:spcAft>
                  <a:buFont typeface="+mj-lt"/>
                  <a:buAutoNum type="alphaLcPeriod"/>
                </a:pPr>
                <a:r>
                  <a:rPr lang="en-US" dirty="0"/>
                  <a:t>i</a:t>
                </a:r>
                <a:r>
                  <a:rPr lang="en-US" sz="2400" dirty="0"/>
                  <a:t>f </a:t>
                </a:r>
                <a:r>
                  <a:rPr lang="en-US" sz="2400" i="1" dirty="0"/>
                  <a:t>n</a:t>
                </a:r>
                <a:r>
                  <a:rPr lang="en-US" sz="2400" dirty="0"/>
                  <a:t> is </a:t>
                </a:r>
                <a:r>
                  <a:rPr lang="en-US" sz="2400" i="1" dirty="0"/>
                  <a:t>even</a:t>
                </a:r>
                <a:r>
                  <a:rPr lang="en-US" sz="2400" dirty="0"/>
                  <a:t>, the median is the average of the two middle values</a:t>
                </a:r>
              </a:p>
              <a:p>
                <a:pPr>
                  <a:spcAft>
                    <a:spcPts val="1200"/>
                  </a:spcAft>
                </a:pPr>
                <a:r>
                  <a:rPr lang="en-US" sz="2400" dirty="0"/>
                  <a:t>For the home sales data,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=12</m:t>
                    </m:r>
                  </m:oMath>
                </a14:m>
                <a:r>
                  <a:rPr lang="en-US" sz="2400" dirty="0"/>
                  <a:t> is even, and the median is computed as the average of the 6</a:t>
                </a:r>
                <a:r>
                  <a:rPr lang="en-US" sz="2400" baseline="30000" dirty="0"/>
                  <a:t>th</a:t>
                </a:r>
                <a:r>
                  <a:rPr lang="en-US" sz="2400" dirty="0"/>
                  <a:t> and 7</a:t>
                </a:r>
                <a:r>
                  <a:rPr lang="en-US" sz="2400" baseline="30000" dirty="0"/>
                  <a:t>th</a:t>
                </a:r>
                <a:r>
                  <a:rPr lang="en-US" sz="2400" dirty="0"/>
                  <a:t> (middle) values.</a:t>
                </a:r>
              </a:p>
              <a:p>
                <a:pPr marL="914400">
                  <a:spcAft>
                    <a:spcPts val="0"/>
                  </a:spcAft>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𝑀𝑒𝑑𝑖𝑎𝑛</m:t>
                      </m:r>
                      <m:r>
                        <a:rPr lang="en-US" sz="2400" b="0" i="1" smtClean="0">
                          <a:latin typeface="Cambria Math" panose="02040503050406030204" pitchFamily="18" charset="0"/>
                        </a:rPr>
                        <m:t>=</m:t>
                      </m:r>
                      <m:f>
                        <m:fPr>
                          <m:type m:val="lin"/>
                          <m:ctrlPr>
                            <a:rPr lang="en-US" sz="2400" b="0" i="1" smtClean="0">
                              <a:latin typeface="Cambria Math" panose="02040503050406030204" pitchFamily="18" charset="0"/>
                            </a:rPr>
                          </m:ctrlPr>
                        </m:fPr>
                        <m:num>
                          <m:d>
                            <m:dPr>
                              <m:ctrlPr>
                                <a:rPr lang="en-US" sz="2400" b="0" i="1" smtClean="0">
                                  <a:latin typeface="Cambria Math" panose="02040503050406030204" pitchFamily="18" charset="0"/>
                                </a:rPr>
                              </m:ctrlPr>
                            </m:dPr>
                            <m:e>
                              <m:r>
                                <a:rPr lang="en-US" sz="2400" b="0" i="1" smtClean="0">
                                  <a:latin typeface="Cambria Math" panose="02040503050406030204" pitchFamily="18" charset="0"/>
                                </a:rPr>
                                <m:t>199,500+208,000</m:t>
                              </m:r>
                            </m:e>
                          </m:d>
                        </m:num>
                        <m:den>
                          <m:r>
                            <a:rPr lang="en-US" sz="2400" b="0" i="1" smtClean="0">
                              <a:latin typeface="Cambria Math" panose="02040503050406030204" pitchFamily="18" charset="0"/>
                            </a:rPr>
                            <m:t>2</m:t>
                          </m:r>
                        </m:den>
                      </m:f>
                      <m:r>
                        <a:rPr lang="en-US" sz="2400" b="0" i="1" smtClean="0">
                          <a:latin typeface="Cambria Math" panose="02040503050406030204" pitchFamily="18" charset="0"/>
                        </a:rPr>
                        <m:t>=203,750</m:t>
                      </m:r>
                    </m:oMath>
                  </m:oMathPara>
                </a14:m>
                <a:endParaRPr lang="en-US" sz="2400" dirty="0"/>
              </a:p>
              <a:p>
                <a:pPr>
                  <a:spcAft>
                    <a:spcPts val="600"/>
                  </a:spcAft>
                </a:pPr>
                <a:r>
                  <a:rPr lang="en-US" sz="2400" dirty="0"/>
                  <a:t>Because extremely small and large data values influence the mean, the median is the preferred measure of central location for highly skewed data. </a:t>
                </a:r>
              </a:p>
            </p:txBody>
          </p:sp>
        </mc:Choice>
        <mc:Fallback xmlns="">
          <p:sp>
            <p:nvSpPr>
              <p:cNvPr id="3" name="Text Placeholder 2">
                <a:extLst>
                  <a:ext uri="{FF2B5EF4-FFF2-40B4-BE49-F238E27FC236}">
                    <a16:creationId xmlns:a16="http://schemas.microsoft.com/office/drawing/2014/main" id="{FBAF46F1-F281-7BAA-B5D1-24BD89571C39}"/>
                  </a:ext>
                </a:extLst>
              </p:cNvPr>
              <p:cNvSpPr>
                <a:spLocks noGrp="1" noRot="1" noChangeAspect="1" noMove="1" noResize="1" noEditPoints="1" noAdjustHandles="1" noChangeArrowheads="1" noChangeShapeType="1" noTextEdit="1"/>
              </p:cNvSpPr>
              <p:nvPr>
                <p:ph type="body" sz="quarter" idx="15"/>
              </p:nvPr>
            </p:nvSpPr>
            <p:spPr>
              <a:xfrm>
                <a:off x="889594" y="1214369"/>
                <a:ext cx="10412812" cy="4429262"/>
              </a:xfrm>
              <a:blipFill>
                <a:blip r:embed="rId3"/>
                <a:stretch>
                  <a:fillRect l="-1815" t="-1926" r="-1815" b="-4127"/>
                </a:stretch>
              </a:blipFill>
            </p:spPr>
            <p:txBody>
              <a:bodyPr/>
              <a:lstStyle/>
              <a:p>
                <a:r>
                  <a:rPr lang="en-US">
                    <a:noFill/>
                  </a:rPr>
                  <a:t> </a:t>
                </a:r>
              </a:p>
            </p:txBody>
          </p:sp>
        </mc:Fallback>
      </mc:AlternateContent>
    </p:spTree>
    <p:extLst>
      <p:ext uri="{BB962C8B-B14F-4D97-AF65-F5344CB8AC3E}">
        <p14:creationId xmlns:p14="http://schemas.microsoft.com/office/powerpoint/2010/main" val="2824432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6C99-73A0-5E12-8942-5A1DB928D7D4}"/>
              </a:ext>
            </a:extLst>
          </p:cNvPr>
          <p:cNvSpPr>
            <a:spLocks noGrp="1"/>
          </p:cNvSpPr>
          <p:nvPr>
            <p:ph type="title"/>
          </p:nvPr>
        </p:nvSpPr>
        <p:spPr/>
        <p:txBody>
          <a:bodyPr/>
          <a:lstStyle/>
          <a:p>
            <a:r>
              <a:rPr lang="en-US" dirty="0"/>
              <a:t>Mode</a:t>
            </a:r>
          </a:p>
        </p:txBody>
      </p:sp>
      <p:sp>
        <p:nvSpPr>
          <p:cNvPr id="3" name="Text Placeholder 2">
            <a:extLst>
              <a:ext uri="{FF2B5EF4-FFF2-40B4-BE49-F238E27FC236}">
                <a16:creationId xmlns:a16="http://schemas.microsoft.com/office/drawing/2014/main" id="{FBAF46F1-F281-7BAA-B5D1-24BD89571C39}"/>
              </a:ext>
            </a:extLst>
          </p:cNvPr>
          <p:cNvSpPr>
            <a:spLocks noGrp="1"/>
          </p:cNvSpPr>
          <p:nvPr>
            <p:ph type="body" sz="quarter" idx="15"/>
          </p:nvPr>
        </p:nvSpPr>
        <p:spPr>
          <a:xfrm>
            <a:off x="889594" y="1313395"/>
            <a:ext cx="10412812" cy="4231210"/>
          </a:xfrm>
        </p:spPr>
        <p:txBody>
          <a:bodyPr/>
          <a:lstStyle/>
          <a:p>
            <a:r>
              <a:rPr lang="en-US" sz="2400" dirty="0"/>
              <a:t>The </a:t>
            </a:r>
            <a:r>
              <a:rPr lang="en-US" sz="2400" b="1" dirty="0">
                <a:solidFill>
                  <a:srgbClr val="0070C0"/>
                </a:solidFill>
              </a:rPr>
              <a:t>mode</a:t>
            </a:r>
            <a:r>
              <a:rPr lang="en-US" sz="2400" dirty="0"/>
              <a:t> of a data set is the value that occurs with the greatest frequency.</a:t>
            </a:r>
          </a:p>
          <a:p>
            <a:pPr>
              <a:spcAft>
                <a:spcPts val="1200"/>
              </a:spcAft>
            </a:pPr>
            <a:r>
              <a:rPr lang="en-US" sz="2400" dirty="0"/>
              <a:t>In Excel, we can find the mode using the </a:t>
            </a:r>
            <a:r>
              <a:rPr lang="en-US" sz="2400" i="1" dirty="0"/>
              <a:t>MODE.SNGL </a:t>
            </a:r>
            <a:r>
              <a:rPr lang="en-US" sz="2400" dirty="0"/>
              <a:t>function.</a:t>
            </a:r>
          </a:p>
          <a:p>
            <a:r>
              <a:rPr lang="en-US" sz="2400" dirty="0"/>
              <a:t>The greatest frequency may occur at two or more different values. In these instances, more than one mode exists.</a:t>
            </a:r>
          </a:p>
          <a:p>
            <a:pPr marL="914400" indent="-342900">
              <a:buFont typeface="Arial" panose="020B0604020202020204" pitchFamily="34" charset="0"/>
              <a:buChar char="•"/>
            </a:pPr>
            <a:r>
              <a:rPr lang="en-US" sz="2400" dirty="0"/>
              <a:t>If the data have exactly two modes, the data are said to be </a:t>
            </a:r>
            <a:r>
              <a:rPr lang="en-US" sz="2400" i="1" dirty="0"/>
              <a:t>bimodal</a:t>
            </a:r>
            <a:r>
              <a:rPr lang="en-US" sz="2400" dirty="0"/>
              <a:t>.</a:t>
            </a:r>
          </a:p>
          <a:p>
            <a:pPr marL="914400" indent="-342900">
              <a:buFont typeface="Arial" panose="020B0604020202020204" pitchFamily="34" charset="0"/>
              <a:buChar char="•"/>
            </a:pPr>
            <a:r>
              <a:rPr lang="en-US" sz="2400" dirty="0"/>
              <a:t>If the data have more than two modes, the data are said to be </a:t>
            </a:r>
            <a:r>
              <a:rPr lang="en-US" sz="2400" i="1" dirty="0"/>
              <a:t>multimodal</a:t>
            </a:r>
            <a:r>
              <a:rPr lang="en-US" sz="2400" dirty="0"/>
              <a:t>.</a:t>
            </a:r>
          </a:p>
          <a:p>
            <a:r>
              <a:rPr lang="en-US" sz="2400" dirty="0"/>
              <a:t>In Excel, we can find multiple modes using the </a:t>
            </a:r>
            <a:r>
              <a:rPr lang="en-US" sz="2400" i="1" dirty="0"/>
              <a:t>MODE.MULT </a:t>
            </a:r>
            <a:r>
              <a:rPr lang="en-US" sz="2400" dirty="0"/>
              <a:t>function.</a:t>
            </a:r>
          </a:p>
          <a:p>
            <a:pPr marL="914400" indent="-342900">
              <a:buFont typeface="Arial" panose="020B0604020202020204" pitchFamily="34" charset="0"/>
              <a:buChar char="•"/>
            </a:pPr>
            <a:r>
              <a:rPr lang="en-US" sz="2400" dirty="0"/>
              <a:t>For the home sales data, </a:t>
            </a:r>
            <a:r>
              <a:rPr lang="en-US" sz="2400" i="1" dirty="0"/>
              <a:t>=MODE.MULT(B2:B13)</a:t>
            </a:r>
            <a:r>
              <a:rPr lang="en-US" sz="2400" dirty="0"/>
              <a:t> returns two modes.</a:t>
            </a:r>
          </a:p>
        </p:txBody>
      </p:sp>
    </p:spTree>
    <p:extLst>
      <p:ext uri="{BB962C8B-B14F-4D97-AF65-F5344CB8AC3E}">
        <p14:creationId xmlns:p14="http://schemas.microsoft.com/office/powerpoint/2010/main" val="1195390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6C99-73A0-5E12-8942-5A1DB928D7D4}"/>
              </a:ext>
            </a:extLst>
          </p:cNvPr>
          <p:cNvSpPr>
            <a:spLocks noGrp="1"/>
          </p:cNvSpPr>
          <p:nvPr>
            <p:ph type="title"/>
          </p:nvPr>
        </p:nvSpPr>
        <p:spPr/>
        <p:txBody>
          <a:bodyPr/>
          <a:lstStyle/>
          <a:p>
            <a:r>
              <a:rPr lang="en-US" dirty="0"/>
              <a:t>Geometric Mean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BAF46F1-F281-7BAA-B5D1-24BD89571C39}"/>
                  </a:ext>
                </a:extLst>
              </p:cNvPr>
              <p:cNvSpPr>
                <a:spLocks noGrp="1"/>
              </p:cNvSpPr>
              <p:nvPr>
                <p:ph type="body" sz="quarter" idx="15"/>
              </p:nvPr>
            </p:nvSpPr>
            <p:spPr>
              <a:xfrm>
                <a:off x="889594" y="1244526"/>
                <a:ext cx="10412812" cy="4368948"/>
              </a:xfrm>
            </p:spPr>
            <p:txBody>
              <a:bodyPr/>
              <a:lstStyle/>
              <a:p>
                <a:r>
                  <a:rPr lang="en-US" sz="2400" dirty="0"/>
                  <a:t>The </a:t>
                </a:r>
                <a:r>
                  <a:rPr lang="en-US" sz="2400" b="1" dirty="0">
                    <a:solidFill>
                      <a:srgbClr val="0070C0"/>
                    </a:solidFill>
                  </a:rPr>
                  <a:t>geometric mean </a:t>
                </a:r>
                <a:r>
                  <a:rPr lang="en-US" sz="2400" dirty="0"/>
                  <a:t>is a measure of central location calculated by finding the 𝑛</a:t>
                </a:r>
                <a:r>
                  <a:rPr lang="en-US" sz="2400" dirty="0" err="1"/>
                  <a:t>th</a:t>
                </a:r>
                <a:r>
                  <a:rPr lang="en-US" sz="2400" dirty="0"/>
                  <a:t> root of the product of 𝑛 values.</a:t>
                </a:r>
              </a:p>
              <a:p>
                <a:pPr>
                  <a:spcAft>
                    <a:spcPts val="1200"/>
                  </a:spcAft>
                </a:pPr>
                <a:r>
                  <a:rPr lang="en-US" sz="2400" dirty="0"/>
                  <a:t>The general formula for the geometric mean, denoted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𝑔</m:t>
                        </m:r>
                      </m:sub>
                    </m:sSub>
                  </m:oMath>
                </a14:m>
                <a:r>
                  <a:rPr lang="en-US" sz="2400" dirty="0"/>
                  <a:t>, follows.</a:t>
                </a:r>
              </a:p>
              <a:p>
                <a:pPr marL="914400"/>
                <a14:m>
                  <m:oMathPara xmlns:m="http://schemas.openxmlformats.org/officeDocument/2006/math">
                    <m:oMathParaPr>
                      <m:jc m:val="center"/>
                    </m:oMathParaPr>
                    <m:oMath xmlns:m="http://schemas.openxmlformats.org/officeDocument/2006/math">
                      <m:sSub>
                        <m:sSubPr>
                          <m:ctrlPr>
                            <a:rPr lang="en-US" sz="2400" b="1" i="1" smtClean="0">
                              <a:latin typeface="Cambria Math" panose="02040503050406030204" pitchFamily="18" charset="0"/>
                            </a:rPr>
                          </m:ctrlPr>
                        </m:sSubPr>
                        <m:e>
                          <m:acc>
                            <m:accPr>
                              <m:chr m:val="̅"/>
                              <m:ctrlPr>
                                <a:rPr lang="en-US" sz="2400" b="1" i="1" smtClean="0">
                                  <a:latin typeface="Cambria Math" panose="02040503050406030204" pitchFamily="18" charset="0"/>
                                </a:rPr>
                              </m:ctrlPr>
                            </m:accPr>
                            <m:e>
                              <m:r>
                                <a:rPr lang="en-US" sz="2400" b="1" i="1" smtClean="0">
                                  <a:latin typeface="Cambria Math" panose="02040503050406030204" pitchFamily="18" charset="0"/>
                                </a:rPr>
                                <m:t>𝒙</m:t>
                              </m:r>
                            </m:e>
                          </m:acc>
                        </m:e>
                        <m:sub>
                          <m:r>
                            <a:rPr lang="en-US" sz="2400" b="1" i="1" smtClean="0">
                              <a:latin typeface="Cambria Math" panose="02040503050406030204" pitchFamily="18" charset="0"/>
                            </a:rPr>
                            <m:t>𝒈</m:t>
                          </m:r>
                        </m:sub>
                      </m:sSub>
                      <m:r>
                        <a:rPr lang="en-US" sz="2400" b="1" i="1" smtClean="0">
                          <a:latin typeface="Cambria Math" panose="02040503050406030204" pitchFamily="18" charset="0"/>
                        </a:rPr>
                        <m:t>=</m:t>
                      </m:r>
                      <m:rad>
                        <m:radPr>
                          <m:ctrlPr>
                            <a:rPr lang="en-US" sz="2400" b="1" i="1" smtClean="0">
                              <a:latin typeface="Cambria Math" panose="02040503050406030204" pitchFamily="18" charset="0"/>
                            </a:rPr>
                          </m:ctrlPr>
                        </m:radPr>
                        <m:deg>
                          <m:r>
                            <m:rPr>
                              <m:brk m:alnAt="7"/>
                            </m:rPr>
                            <a:rPr lang="en-US" sz="2400" b="1" i="1" smtClean="0">
                              <a:latin typeface="Cambria Math" panose="02040503050406030204" pitchFamily="18" charset="0"/>
                            </a:rPr>
                            <m:t>𝒏</m:t>
                          </m:r>
                        </m:deg>
                        <m:e>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𝟏</m:t>
                                  </m:r>
                                </m:sub>
                              </m:sSub>
                            </m:e>
                          </m:d>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𝟐</m:t>
                                  </m:r>
                                </m:sub>
                              </m:sSub>
                            </m:e>
                          </m:d>
                          <m:r>
                            <a:rPr lang="en-US" sz="2400" b="1" i="1" smtClean="0">
                              <a:latin typeface="Cambria Math" panose="02040503050406030204" pitchFamily="18" charset="0"/>
                            </a:rPr>
                            <m:t>…</m:t>
                          </m:r>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𝒏</m:t>
                                  </m:r>
                                </m:sub>
                              </m:sSub>
                            </m:e>
                          </m:d>
                        </m:e>
                      </m:rad>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d>
                            <m:dPr>
                              <m:begChr m:val="["/>
                              <m:endChr m:val="]"/>
                              <m:ctrlPr>
                                <a:rPr lang="en-US" sz="2400" b="1" i="1" smtClean="0">
                                  <a:latin typeface="Cambria Math" panose="02040503050406030204" pitchFamily="18" charset="0"/>
                                </a:rPr>
                              </m:ctrlPr>
                            </m:dPr>
                            <m:e>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𝟏</m:t>
                                      </m:r>
                                    </m:sub>
                                  </m:sSub>
                                </m:e>
                              </m:d>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𝟐</m:t>
                                      </m:r>
                                    </m:sub>
                                  </m:sSub>
                                </m:e>
                              </m:d>
                              <m:r>
                                <a:rPr lang="en-US" sz="2400" b="1" i="1">
                                  <a:latin typeface="Cambria Math" panose="02040503050406030204" pitchFamily="18" charset="0"/>
                                </a:rPr>
                                <m:t>…</m:t>
                              </m:r>
                              <m:d>
                                <m:dPr>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𝒏</m:t>
                                      </m:r>
                                    </m:sub>
                                  </m:sSub>
                                </m:e>
                              </m:d>
                            </m:e>
                          </m:d>
                        </m:e>
                        <m:sup>
                          <m:f>
                            <m:fPr>
                              <m:type m:val="lin"/>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𝒏</m:t>
                              </m:r>
                            </m:den>
                          </m:f>
                        </m:sup>
                      </m:sSup>
                    </m:oMath>
                  </m:oMathPara>
                </a14:m>
                <a:endParaRPr lang="en-US" sz="2400" dirty="0"/>
              </a:p>
              <a:p>
                <a:r>
                  <a:rPr lang="en-US" sz="2400" dirty="0"/>
                  <a:t>The geometric mean is often used in analyzing growth rates in financial data (where using the arithmetic mean will provide misleading results.)</a:t>
                </a:r>
              </a:p>
              <a:p>
                <a:r>
                  <a:rPr lang="en-US" sz="2400" dirty="0"/>
                  <a:t>It should be applied any time you want to determine the mean rate of change over several successive periods (be it years, quarters, weeks, etc.)</a:t>
                </a:r>
              </a:p>
              <a:p>
                <a:r>
                  <a:rPr lang="en-US" sz="2400" dirty="0"/>
                  <a:t>Other common applications include changes in populations of species, crop yields, pollution levels, and birth and death rates.</a:t>
                </a:r>
              </a:p>
            </p:txBody>
          </p:sp>
        </mc:Choice>
        <mc:Fallback xmlns="">
          <p:sp>
            <p:nvSpPr>
              <p:cNvPr id="3" name="Text Placeholder 2">
                <a:extLst>
                  <a:ext uri="{FF2B5EF4-FFF2-40B4-BE49-F238E27FC236}">
                    <a16:creationId xmlns:a16="http://schemas.microsoft.com/office/drawing/2014/main" id="{FBAF46F1-F281-7BAA-B5D1-24BD89571C39}"/>
                  </a:ext>
                </a:extLst>
              </p:cNvPr>
              <p:cNvSpPr>
                <a:spLocks noGrp="1" noRot="1" noChangeAspect="1" noMove="1" noResize="1" noEditPoints="1" noAdjustHandles="1" noChangeArrowheads="1" noChangeShapeType="1" noTextEdit="1"/>
              </p:cNvSpPr>
              <p:nvPr>
                <p:ph type="body" sz="quarter" idx="15"/>
              </p:nvPr>
            </p:nvSpPr>
            <p:spPr>
              <a:xfrm>
                <a:off x="889594" y="1244526"/>
                <a:ext cx="10412812" cy="4368948"/>
              </a:xfrm>
              <a:blipFill>
                <a:blip r:embed="rId3"/>
                <a:stretch>
                  <a:fillRect l="-1815" t="-1953" r="-2049" b="-6416"/>
                </a:stretch>
              </a:blipFill>
            </p:spPr>
            <p:txBody>
              <a:bodyPr/>
              <a:lstStyle/>
              <a:p>
                <a:r>
                  <a:rPr lang="en-US">
                    <a:noFill/>
                  </a:rPr>
                  <a:t> </a:t>
                </a:r>
              </a:p>
            </p:txBody>
          </p:sp>
        </mc:Fallback>
      </mc:AlternateContent>
    </p:spTree>
    <p:extLst>
      <p:ext uri="{BB962C8B-B14F-4D97-AF65-F5344CB8AC3E}">
        <p14:creationId xmlns:p14="http://schemas.microsoft.com/office/powerpoint/2010/main" val="3345205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88A1F-4F8A-65A9-471D-4F7AFB27FF23}"/>
              </a:ext>
            </a:extLst>
          </p:cNvPr>
          <p:cNvSpPr>
            <a:spLocks noGrp="1"/>
          </p:cNvSpPr>
          <p:nvPr>
            <p:ph type="title"/>
          </p:nvPr>
        </p:nvSpPr>
        <p:spPr/>
        <p:txBody>
          <a:bodyPr/>
          <a:lstStyle/>
          <a:p>
            <a:r>
              <a:rPr lang="en-US" dirty="0"/>
              <a:t>Measures of Variability</a:t>
            </a:r>
          </a:p>
        </p:txBody>
      </p:sp>
      <p:sp>
        <p:nvSpPr>
          <p:cNvPr id="3" name="Text Placeholder 2">
            <a:extLst>
              <a:ext uri="{FF2B5EF4-FFF2-40B4-BE49-F238E27FC236}">
                <a16:creationId xmlns:a16="http://schemas.microsoft.com/office/drawing/2014/main" id="{5765DA8C-4C93-93EB-D6B2-2F2FF57B4322}"/>
              </a:ext>
            </a:extLst>
          </p:cNvPr>
          <p:cNvSpPr>
            <a:spLocks noGrp="1"/>
          </p:cNvSpPr>
          <p:nvPr>
            <p:ph type="body" sz="quarter" idx="15"/>
          </p:nvPr>
        </p:nvSpPr>
        <p:spPr>
          <a:xfrm>
            <a:off x="743577" y="1335778"/>
            <a:ext cx="10610222" cy="956615"/>
          </a:xfrm>
        </p:spPr>
        <p:txBody>
          <a:bodyPr/>
          <a:lstStyle/>
          <a:p>
            <a:r>
              <a:rPr lang="en-US" dirty="0"/>
              <a:t>It is often desirable to consider measures of variability, or dispersion). </a:t>
            </a:r>
          </a:p>
          <a:p>
            <a:r>
              <a:rPr lang="en-US" dirty="0"/>
              <a:t>Consider the annual payouts for two different investment funds, A and B.</a:t>
            </a:r>
          </a:p>
        </p:txBody>
      </p:sp>
      <p:sp>
        <p:nvSpPr>
          <p:cNvPr id="5" name="Text Placeholder 4">
            <a:extLst>
              <a:ext uri="{FF2B5EF4-FFF2-40B4-BE49-F238E27FC236}">
                <a16:creationId xmlns:a16="http://schemas.microsoft.com/office/drawing/2014/main" id="{88B6DEDB-76FF-D071-904B-E16EC58E619E}"/>
              </a:ext>
            </a:extLst>
          </p:cNvPr>
          <p:cNvSpPr>
            <a:spLocks noGrp="1"/>
          </p:cNvSpPr>
          <p:nvPr>
            <p:ph type="body" sz="quarter" idx="17"/>
          </p:nvPr>
        </p:nvSpPr>
        <p:spPr>
          <a:xfrm>
            <a:off x="743576" y="2259737"/>
            <a:ext cx="3583495" cy="3311115"/>
          </a:xfrm>
        </p:spPr>
        <p:txBody>
          <a:bodyPr/>
          <a:lstStyle/>
          <a:p>
            <a:r>
              <a:rPr lang="en-US" dirty="0"/>
              <a:t>Although the mean payout is the same for the two funds, their histograms differ because the payouts associated with Fund B have greater variability.</a:t>
            </a:r>
          </a:p>
          <a:p>
            <a:r>
              <a:rPr lang="en-US" dirty="0"/>
              <a:t>In this section, we present several ways to measure variability. </a:t>
            </a:r>
          </a:p>
        </p:txBody>
      </p:sp>
      <p:pic>
        <p:nvPicPr>
          <p:cNvPr id="12" name="Picture Placeholder 11" descr="A histogram shows payouts of past 20 years from Fund A. A plot frequency on the vertical axis from 0 to 20 in increments of 5. Histogram 1: The data are: fund A payouts in dollars: 1100, frequency: 20.&#10;&#10;A histogram shows payouts of past 20 years from Fund B. A plot frequency on the vertical axis from 0 to 20 in increments of 5. Histogram 2: The data in the format of fund B payouts in dollars, frequency are: 0 to 500, 4; 501 to 1,000, 5; 1,001 to 1,500, 7; 1,501 to 2,000, 4; 2,001 to 2,500, 1.&#10;">
            <a:extLst>
              <a:ext uri="{FF2B5EF4-FFF2-40B4-BE49-F238E27FC236}">
                <a16:creationId xmlns:a16="http://schemas.microsoft.com/office/drawing/2014/main" id="{1551C2D2-D66A-F700-8010-43536D7ECD94}"/>
              </a:ext>
            </a:extLst>
          </p:cNvPr>
          <p:cNvPicPr>
            <a:picLocks noGrp="1" noChangeAspect="1"/>
          </p:cNvPicPr>
          <p:nvPr>
            <p:ph type="pic" sz="quarter" idx="16"/>
          </p:nvPr>
        </p:nvPicPr>
        <p:blipFill rotWithShape="1">
          <a:blip r:embed="rId2"/>
          <a:srcRect t="3" b="3"/>
          <a:stretch/>
        </p:blipFill>
        <p:spPr>
          <a:xfrm>
            <a:off x="4512960" y="2413064"/>
            <a:ext cx="6840840" cy="3200400"/>
          </a:xfrm>
        </p:spPr>
      </p:pic>
    </p:spTree>
    <p:extLst>
      <p:ext uri="{BB962C8B-B14F-4D97-AF65-F5344CB8AC3E}">
        <p14:creationId xmlns:p14="http://schemas.microsoft.com/office/powerpoint/2010/main" val="371045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6C99-73A0-5E12-8942-5A1DB928D7D4}"/>
              </a:ext>
            </a:extLst>
          </p:cNvPr>
          <p:cNvSpPr>
            <a:spLocks noGrp="1"/>
          </p:cNvSpPr>
          <p:nvPr>
            <p:ph type="title"/>
          </p:nvPr>
        </p:nvSpPr>
        <p:spPr/>
        <p:txBody>
          <a:bodyPr/>
          <a:lstStyle/>
          <a:p>
            <a:r>
              <a:rPr lang="en-US" dirty="0"/>
              <a:t>Range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BAF46F1-F281-7BAA-B5D1-24BD89571C39}"/>
                  </a:ext>
                </a:extLst>
              </p:cNvPr>
              <p:cNvSpPr>
                <a:spLocks noGrp="1"/>
              </p:cNvSpPr>
              <p:nvPr>
                <p:ph type="body" sz="quarter" idx="15"/>
              </p:nvPr>
            </p:nvSpPr>
            <p:spPr>
              <a:xfrm>
                <a:off x="889594" y="1361326"/>
                <a:ext cx="10412812" cy="4124019"/>
              </a:xfrm>
            </p:spPr>
            <p:txBody>
              <a:bodyPr/>
              <a:lstStyle/>
              <a:p>
                <a:pPr>
                  <a:spcAft>
                    <a:spcPts val="1200"/>
                  </a:spcAft>
                </a:pPr>
                <a:r>
                  <a:rPr lang="en-US" sz="2400" dirty="0"/>
                  <a:t>The </a:t>
                </a:r>
                <a:r>
                  <a:rPr lang="en-US" sz="2400" b="1" dirty="0">
                    <a:solidFill>
                      <a:srgbClr val="0070C0"/>
                    </a:solidFill>
                  </a:rPr>
                  <a:t>range</a:t>
                </a:r>
                <a:r>
                  <a:rPr lang="en-US" sz="2400" dirty="0"/>
                  <a:t> is the simplest measure of variability, and it is defined as</a:t>
                </a:r>
              </a:p>
              <a:p>
                <a:pPr marL="914400">
                  <a:spcAft>
                    <a:spcPts val="600"/>
                  </a:spcAft>
                </a:pPr>
                <a14:m>
                  <m:oMathPara xmlns:m="http://schemas.openxmlformats.org/officeDocument/2006/math">
                    <m:oMathParaPr>
                      <m:jc m:val="center"/>
                    </m:oMathParaPr>
                    <m:oMath xmlns:m="http://schemas.openxmlformats.org/officeDocument/2006/math">
                      <m:r>
                        <m:rPr>
                          <m:nor/>
                        </m:rPr>
                        <a:rPr lang="en-US" sz="2400" b="1" i="0" dirty="0" smtClean="0">
                          <a:latin typeface="Arial" panose="020B0604020202020204" pitchFamily="34" charset="0"/>
                          <a:cs typeface="Arial" panose="020B0604020202020204" pitchFamily="34" charset="0"/>
                        </a:rPr>
                        <m:t>Range</m:t>
                      </m:r>
                      <m:r>
                        <m:rPr>
                          <m:nor/>
                        </m:rPr>
                        <a:rPr lang="en-US" sz="2400" b="1" i="0" dirty="0" smtClean="0">
                          <a:latin typeface="Arial" panose="020B0604020202020204" pitchFamily="34" charset="0"/>
                          <a:cs typeface="Arial" panose="020B0604020202020204" pitchFamily="34" charset="0"/>
                        </a:rPr>
                        <m:t> = </m:t>
                      </m:r>
                      <m:r>
                        <m:rPr>
                          <m:nor/>
                        </m:rPr>
                        <a:rPr lang="en-US" sz="2400" b="1" i="0" dirty="0" smtClean="0">
                          <a:latin typeface="Arial" panose="020B0604020202020204" pitchFamily="34" charset="0"/>
                          <a:cs typeface="Arial" panose="020B0604020202020204" pitchFamily="34" charset="0"/>
                        </a:rPr>
                        <m:t>Largest</m:t>
                      </m:r>
                      <m:r>
                        <m:rPr>
                          <m:nor/>
                        </m:rPr>
                        <a:rPr lang="en-US" sz="2400" b="1" i="0" dirty="0" smtClean="0">
                          <a:latin typeface="Arial" panose="020B0604020202020204" pitchFamily="34" charset="0"/>
                          <a:cs typeface="Arial" panose="020B0604020202020204" pitchFamily="34" charset="0"/>
                        </a:rPr>
                        <m:t> </m:t>
                      </m:r>
                      <m:r>
                        <m:rPr>
                          <m:nor/>
                        </m:rPr>
                        <a:rPr lang="en-US" sz="2400" b="1" i="0" dirty="0" smtClean="0">
                          <a:latin typeface="Arial" panose="020B0604020202020204" pitchFamily="34" charset="0"/>
                          <a:cs typeface="Arial" panose="020B0604020202020204" pitchFamily="34" charset="0"/>
                        </a:rPr>
                        <m:t>Value</m:t>
                      </m:r>
                      <m:r>
                        <m:rPr>
                          <m:nor/>
                        </m:rPr>
                        <a:rPr lang="en-US" sz="2400" b="1" i="0" dirty="0" smtClean="0">
                          <a:latin typeface="Arial" panose="020B0604020202020204" pitchFamily="34" charset="0"/>
                          <a:cs typeface="Arial" panose="020B0604020202020204" pitchFamily="34" charset="0"/>
                        </a:rPr>
                        <m:t> – </m:t>
                      </m:r>
                      <m:r>
                        <m:rPr>
                          <m:nor/>
                        </m:rPr>
                        <a:rPr lang="en-US" sz="2400" b="1" i="0" dirty="0" smtClean="0">
                          <a:latin typeface="Arial" panose="020B0604020202020204" pitchFamily="34" charset="0"/>
                          <a:cs typeface="Arial" panose="020B0604020202020204" pitchFamily="34" charset="0"/>
                        </a:rPr>
                        <m:t>Smallest</m:t>
                      </m:r>
                      <m:r>
                        <m:rPr>
                          <m:nor/>
                        </m:rPr>
                        <a:rPr lang="en-US" sz="2400" b="1" i="0" dirty="0" smtClean="0">
                          <a:latin typeface="Arial" panose="020B0604020202020204" pitchFamily="34" charset="0"/>
                          <a:cs typeface="Arial" panose="020B0604020202020204" pitchFamily="34" charset="0"/>
                        </a:rPr>
                        <m:t> </m:t>
                      </m:r>
                      <m:r>
                        <m:rPr>
                          <m:nor/>
                        </m:rPr>
                        <a:rPr lang="en-US" sz="2400" b="1" i="0" dirty="0" smtClean="0">
                          <a:latin typeface="Arial" panose="020B0604020202020204" pitchFamily="34" charset="0"/>
                          <a:cs typeface="Arial" panose="020B0604020202020204" pitchFamily="34" charset="0"/>
                        </a:rPr>
                        <m:t>Value</m:t>
                      </m:r>
                    </m:oMath>
                  </m:oMathPara>
                </a14:m>
                <a:endParaRPr lang="en-US" sz="2400" b="1" dirty="0">
                  <a:latin typeface="Arial" panose="020B0604020202020204" pitchFamily="34" charset="0"/>
                  <a:cs typeface="Arial" panose="020B0604020202020204" pitchFamily="34" charset="0"/>
                </a:endParaRPr>
              </a:p>
              <a:p>
                <a:pPr>
                  <a:spcAft>
                    <a:spcPts val="1200"/>
                  </a:spcAft>
                </a:pPr>
                <a:r>
                  <a:rPr lang="en-US" sz="2400" dirty="0"/>
                  <a:t>For the </a:t>
                </a:r>
                <a:r>
                  <a:rPr lang="en-US" dirty="0"/>
                  <a:t>home sales data</a:t>
                </a:r>
                <a:r>
                  <a:rPr lang="en-US" sz="2400" dirty="0"/>
                  <a:t>, the range is</a:t>
                </a:r>
              </a:p>
              <a:p>
                <a:pPr marL="914400">
                  <a:spcAft>
                    <a:spcPts val="600"/>
                  </a:spcAft>
                </a:pPr>
                <a14:m>
                  <m:oMathPara xmlns:m="http://schemas.openxmlformats.org/officeDocument/2006/math">
                    <m:oMathParaPr>
                      <m:jc m:val="left"/>
                    </m:oMathParaPr>
                    <m:oMath xmlns:m="http://schemas.openxmlformats.org/officeDocument/2006/math">
                      <m:r>
                        <a:rPr lang="en-US" sz="2400" b="0" i="1" dirty="0" smtClean="0">
                          <a:latin typeface="Cambria Math" panose="02040503050406030204" pitchFamily="18" charset="0"/>
                        </a:rPr>
                        <m:t>$456,250</m:t>
                      </m:r>
                      <m:r>
                        <a:rPr lang="en-US" sz="2400" i="1" dirty="0" smtClean="0">
                          <a:latin typeface="Cambria Math" panose="02040503050406030204" pitchFamily="18" charset="0"/>
                        </a:rPr>
                        <m:t>−</m:t>
                      </m:r>
                      <m:r>
                        <a:rPr lang="en-US" sz="2400" b="0" i="1" dirty="0" smtClean="0">
                          <a:latin typeface="Cambria Math" panose="02040503050406030204" pitchFamily="18" charset="0"/>
                        </a:rPr>
                        <m:t>$108,000=$348,250</m:t>
                      </m:r>
                    </m:oMath>
                  </m:oMathPara>
                </a14:m>
                <a:endParaRPr lang="en-US" sz="2400" dirty="0"/>
              </a:p>
            </p:txBody>
          </p:sp>
        </mc:Choice>
        <mc:Fallback xmlns="">
          <p:sp>
            <p:nvSpPr>
              <p:cNvPr id="3" name="Text Placeholder 2">
                <a:extLst>
                  <a:ext uri="{FF2B5EF4-FFF2-40B4-BE49-F238E27FC236}">
                    <a16:creationId xmlns:a16="http://schemas.microsoft.com/office/drawing/2014/main" id="{FBAF46F1-F281-7BAA-B5D1-24BD89571C39}"/>
                  </a:ext>
                </a:extLst>
              </p:cNvPr>
              <p:cNvSpPr>
                <a:spLocks noGrp="1" noRot="1" noChangeAspect="1" noMove="1" noResize="1" noEditPoints="1" noAdjustHandles="1" noChangeArrowheads="1" noChangeShapeType="1" noTextEdit="1"/>
              </p:cNvSpPr>
              <p:nvPr>
                <p:ph type="body" sz="quarter" idx="15"/>
              </p:nvPr>
            </p:nvSpPr>
            <p:spPr>
              <a:xfrm>
                <a:off x="889594" y="1361326"/>
                <a:ext cx="10412812" cy="4124019"/>
              </a:xfrm>
              <a:blipFill>
                <a:blip r:embed="rId3"/>
                <a:stretch>
                  <a:fillRect l="-1815" t="-2068"/>
                </a:stretch>
              </a:blipFill>
            </p:spPr>
            <p:txBody>
              <a:bodyPr/>
              <a:lstStyle/>
              <a:p>
                <a:r>
                  <a:rPr lang="en-US">
                    <a:noFill/>
                  </a:rPr>
                  <a:t> </a:t>
                </a:r>
              </a:p>
            </p:txBody>
          </p:sp>
        </mc:Fallback>
      </mc:AlternateContent>
    </p:spTree>
    <p:extLst>
      <p:ext uri="{BB962C8B-B14F-4D97-AF65-F5344CB8AC3E}">
        <p14:creationId xmlns:p14="http://schemas.microsoft.com/office/powerpoint/2010/main" val="250195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6C99-73A0-5E12-8942-5A1DB928D7D4}"/>
              </a:ext>
            </a:extLst>
          </p:cNvPr>
          <p:cNvSpPr>
            <a:spLocks noGrp="1"/>
          </p:cNvSpPr>
          <p:nvPr>
            <p:ph type="title"/>
          </p:nvPr>
        </p:nvSpPr>
        <p:spPr/>
        <p:txBody>
          <a:bodyPr/>
          <a:lstStyle/>
          <a:p>
            <a:r>
              <a:rPr lang="en-US" dirty="0"/>
              <a:t>Variance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BAF46F1-F281-7BAA-B5D1-24BD89571C39}"/>
                  </a:ext>
                </a:extLst>
              </p:cNvPr>
              <p:cNvSpPr>
                <a:spLocks noGrp="1"/>
              </p:cNvSpPr>
              <p:nvPr>
                <p:ph type="body" sz="quarter" idx="15"/>
              </p:nvPr>
            </p:nvSpPr>
            <p:spPr>
              <a:xfrm>
                <a:off x="889594" y="1292984"/>
                <a:ext cx="10412812" cy="4435317"/>
              </a:xfrm>
            </p:spPr>
            <p:txBody>
              <a:bodyPr/>
              <a:lstStyle/>
              <a:p>
                <a:r>
                  <a:rPr lang="en-US" sz="2400" dirty="0"/>
                  <a:t>The </a:t>
                </a:r>
                <a:r>
                  <a:rPr lang="en-US" sz="2400" b="1" dirty="0">
                    <a:solidFill>
                      <a:srgbClr val="0070C0"/>
                    </a:solidFill>
                  </a:rPr>
                  <a:t>variance</a:t>
                </a:r>
                <a:r>
                  <a:rPr lang="en-US" sz="2400" dirty="0"/>
                  <a:t> is a measure of variability that utilizes all the data. </a:t>
                </a:r>
              </a:p>
              <a:p>
                <a:r>
                  <a:rPr lang="en-US" sz="2400" dirty="0"/>
                  <a:t>The variance is based on the </a:t>
                </a:r>
                <a:r>
                  <a:rPr lang="en-US" sz="2400" i="1" dirty="0"/>
                  <a:t>deviation about the mean</a:t>
                </a:r>
                <a:r>
                  <a:rPr lang="en-US" sz="2400" dirty="0"/>
                  <a:t>, written as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oMath>
                </a14:m>
                <a:r>
                  <a:rPr lang="en-US" sz="2400" dirty="0"/>
                  <a:t>. </a:t>
                </a:r>
              </a:p>
              <a:p>
                <a:r>
                  <a:rPr lang="en-US" sz="2400" dirty="0"/>
                  <a:t>In most statistical applications, when we compute a sample variance, we are often interested in using it to estimate the unknown population variance.</a:t>
                </a:r>
              </a:p>
              <a:p>
                <a:r>
                  <a:rPr lang="en-US" sz="2400" dirty="0"/>
                  <a:t>For a random sample, if the sum of the squared deviations about the sample mean is divided by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−1</m:t>
                    </m:r>
                  </m:oMath>
                </a14:m>
                <a:r>
                  <a:rPr lang="en-US" sz="2400" dirty="0"/>
                  <a:t>, and not </a:t>
                </a:r>
                <a14:m>
                  <m:oMath xmlns:m="http://schemas.openxmlformats.org/officeDocument/2006/math">
                    <m:r>
                      <a:rPr lang="en-US" sz="2400" i="1" dirty="0" smtClean="0">
                        <a:latin typeface="Cambria Math" panose="02040503050406030204" pitchFamily="18" charset="0"/>
                      </a:rPr>
                      <m:t>𝑛</m:t>
                    </m:r>
                  </m:oMath>
                </a14:m>
                <a:r>
                  <a:rPr lang="en-US" sz="2400" dirty="0"/>
                  <a:t>, the resulting sample variance provides an unbiased estimate of the population variance.</a:t>
                </a:r>
              </a:p>
              <a:p>
                <a:pPr>
                  <a:spcAft>
                    <a:spcPts val="1200"/>
                  </a:spcAft>
                </a:pPr>
                <a:r>
                  <a:rPr lang="en-US" sz="2400" dirty="0"/>
                  <a:t>For this reason, the sample variance, denoted by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rPr>
                          <m:t>2</m:t>
                        </m:r>
                      </m:sup>
                    </m:sSup>
                  </m:oMath>
                </a14:m>
                <a:r>
                  <a:rPr lang="en-US" sz="2400" dirty="0"/>
                  <a:t>, is defined as follows.</a:t>
                </a:r>
              </a:p>
              <a:p>
                <a:pPr marL="914400"/>
                <a14:m>
                  <m:oMathPara xmlns:m="http://schemas.openxmlformats.org/officeDocument/2006/math">
                    <m:oMathParaPr>
                      <m:jc m:val="center"/>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𝒔</m:t>
                          </m:r>
                        </m:e>
                        <m:sup>
                          <m:r>
                            <a:rPr lang="en-US" b="1" i="1" smtClean="0">
                              <a:latin typeface="Cambria Math" panose="02040503050406030204" pitchFamily="18" charset="0"/>
                            </a:rPr>
                            <m:t>𝟐</m:t>
                          </m:r>
                        </m:sup>
                      </m:sSup>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subHide m:val="on"/>
                              <m:supHide m:val="on"/>
                              <m:ctrlPr>
                                <a:rPr lang="en-US" b="1" i="1" smtClean="0">
                                  <a:latin typeface="Cambria Math" panose="02040503050406030204" pitchFamily="18" charset="0"/>
                                </a:rPr>
                              </m:ctrlPr>
                            </m:naryPr>
                            <m:sub/>
                            <m:sup/>
                            <m:e>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e>
                                  </m:d>
                                </m:e>
                                <m:sup>
                                  <m:r>
                                    <a:rPr lang="en-US" b="1" i="1" smtClean="0">
                                      <a:latin typeface="Cambria Math" panose="02040503050406030204" pitchFamily="18" charset="0"/>
                                    </a:rPr>
                                    <m:t>𝟐</m:t>
                                  </m:r>
                                </m:sup>
                              </m:sSup>
                            </m:e>
                          </m:nary>
                        </m:num>
                        <m:den>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den>
                      </m:f>
                    </m:oMath>
                  </m:oMathPara>
                </a14:m>
                <a:endParaRPr lang="en-US" sz="2400" dirty="0"/>
              </a:p>
            </p:txBody>
          </p:sp>
        </mc:Choice>
        <mc:Fallback xmlns="">
          <p:sp>
            <p:nvSpPr>
              <p:cNvPr id="3" name="Text Placeholder 2">
                <a:extLst>
                  <a:ext uri="{FF2B5EF4-FFF2-40B4-BE49-F238E27FC236}">
                    <a16:creationId xmlns:a16="http://schemas.microsoft.com/office/drawing/2014/main" id="{FBAF46F1-F281-7BAA-B5D1-24BD89571C39}"/>
                  </a:ext>
                </a:extLst>
              </p:cNvPr>
              <p:cNvSpPr>
                <a:spLocks noGrp="1" noRot="1" noChangeAspect="1" noMove="1" noResize="1" noEditPoints="1" noAdjustHandles="1" noChangeArrowheads="1" noChangeShapeType="1" noTextEdit="1"/>
              </p:cNvSpPr>
              <p:nvPr>
                <p:ph type="body" sz="quarter" idx="15"/>
              </p:nvPr>
            </p:nvSpPr>
            <p:spPr>
              <a:xfrm>
                <a:off x="889594" y="1292984"/>
                <a:ext cx="10412812" cy="4435317"/>
              </a:xfrm>
              <a:blipFill>
                <a:blip r:embed="rId3"/>
                <a:stretch>
                  <a:fillRect l="-1815" t="-1923" r="-1522"/>
                </a:stretch>
              </a:blipFill>
            </p:spPr>
            <p:txBody>
              <a:bodyPr/>
              <a:lstStyle/>
              <a:p>
                <a:r>
                  <a:rPr lang="en-US">
                    <a:noFill/>
                  </a:rPr>
                  <a:t> </a:t>
                </a:r>
              </a:p>
            </p:txBody>
          </p:sp>
        </mc:Fallback>
      </mc:AlternateContent>
    </p:spTree>
    <p:extLst>
      <p:ext uri="{BB962C8B-B14F-4D97-AF65-F5344CB8AC3E}">
        <p14:creationId xmlns:p14="http://schemas.microsoft.com/office/powerpoint/2010/main" val="2436404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C1A44-5552-DBE4-EFEA-08D631BF74A6}"/>
              </a:ext>
            </a:extLst>
          </p:cNvPr>
          <p:cNvSpPr>
            <a:spLocks noGrp="1"/>
          </p:cNvSpPr>
          <p:nvPr>
            <p:ph type="title"/>
          </p:nvPr>
        </p:nvSpPr>
        <p:spPr/>
        <p:txBody>
          <a:bodyPr/>
          <a:lstStyle/>
          <a:p>
            <a:r>
              <a:rPr lang="en-US" dirty="0"/>
              <a:t>Computation of the Variance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7D2927F-1A94-BA72-8841-8B6115696F23}"/>
                  </a:ext>
                </a:extLst>
              </p:cNvPr>
              <p:cNvSpPr>
                <a:spLocks noGrp="1"/>
              </p:cNvSpPr>
              <p:nvPr>
                <p:ph type="body" sz="quarter" idx="15"/>
              </p:nvPr>
            </p:nvSpPr>
            <p:spPr>
              <a:xfrm>
                <a:off x="793194" y="4139294"/>
                <a:ext cx="10560606" cy="1657350"/>
              </a:xfrm>
            </p:spPr>
            <p:txBody>
              <a:bodyPr/>
              <a:lstStyle/>
              <a:p>
                <a:pPr marL="914400">
                  <a:lnSpc>
                    <a:spcPct val="100000"/>
                  </a:lnSpc>
                  <a:spcAft>
                    <a:spcPts val="600"/>
                  </a:spcAft>
                </a:pPr>
                <a14:m>
                  <m:oMathPara xmlns:m="http://schemas.openxmlformats.org/officeDocument/2006/math">
                    <m:oMathParaPr>
                      <m:jc m:val="left"/>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i="1" smtClean="0">
                              <a:latin typeface="Cambria Math" panose="02040503050406030204" pitchFamily="18" charset="0"/>
                            </a:rPr>
                          </m:ctrlPr>
                        </m:fPr>
                        <m:num>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𝑛</m:t>
                          </m:r>
                          <m:r>
                            <a:rPr lang="en-US" b="0" i="1" smtClean="0">
                              <a:latin typeface="Cambria Math" panose="02040503050406030204" pitchFamily="18" charset="0"/>
                            </a:rPr>
                            <m:t>−1</m:t>
                          </m:r>
                        </m:den>
                      </m:f>
                      <m:f>
                        <m:fPr>
                          <m:ctrlPr>
                            <a:rPr lang="en-US" i="1" smtClean="0">
                              <a:latin typeface="Cambria Math" panose="02040503050406030204" pitchFamily="18" charset="0"/>
                            </a:rPr>
                          </m:ctrlPr>
                        </m:fPr>
                        <m:num>
                          <m:r>
                            <a:rPr lang="en-US" b="0" i="1" smtClean="0">
                              <a:latin typeface="Cambria Math" panose="02040503050406030204" pitchFamily="18" charset="0"/>
                            </a:rPr>
                            <m:t>256</m:t>
                          </m:r>
                        </m:num>
                        <m:den>
                          <m:r>
                            <a:rPr lang="en-US" b="0" i="1" smtClean="0">
                              <a:latin typeface="Cambria Math" panose="02040503050406030204" pitchFamily="18" charset="0"/>
                            </a:rPr>
                            <m:t>4</m:t>
                          </m:r>
                        </m:den>
                      </m:f>
                      <m:r>
                        <a:rPr lang="en-US" b="0" i="1" smtClean="0">
                          <a:latin typeface="Cambria Math" panose="02040503050406030204" pitchFamily="18" charset="0"/>
                        </a:rPr>
                        <m:t>=64 </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m:rPr>
                              <m:nor/>
                            </m:rPr>
                            <a:rPr lang="en-US" b="0" i="0" smtClean="0">
                              <a:latin typeface="Cambria Math" panose="02040503050406030204" pitchFamily="18" charset="0"/>
                            </a:rPr>
                            <m:t>students</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dirty="0"/>
              </a:p>
              <a:p>
                <a:pPr>
                  <a:lnSpc>
                    <a:spcPct val="100000"/>
                  </a:lnSpc>
                </a:pPr>
                <a:r>
                  <a:rPr lang="en-US" dirty="0"/>
                  <a:t>In Excel, the sample variance is computed using the formula </a:t>
                </a:r>
                <a:r>
                  <a:rPr lang="en-US" i="1" dirty="0"/>
                  <a:t>VAR.S</a:t>
                </a:r>
                <a:r>
                  <a:rPr lang="en-US" dirty="0"/>
                  <a:t>. For the home sales data, we have  </a:t>
                </a:r>
                <a:r>
                  <a:rPr lang="en-US" i="1" dirty="0"/>
                  <a:t>=VAR.S(B2,B13) = </a:t>
                </a:r>
                <a:r>
                  <a:rPr lang="en-US" dirty="0"/>
                  <a:t>9,037,501,420</a:t>
                </a:r>
                <a:r>
                  <a:rPr lang="en-US" i="1" dirty="0"/>
                  <a:t>.</a:t>
                </a:r>
                <a:endParaRPr lang="en-US" dirty="0"/>
              </a:p>
            </p:txBody>
          </p:sp>
        </mc:Choice>
        <mc:Fallback xmlns="">
          <p:sp>
            <p:nvSpPr>
              <p:cNvPr id="3" name="Text Placeholder 2">
                <a:extLst>
                  <a:ext uri="{FF2B5EF4-FFF2-40B4-BE49-F238E27FC236}">
                    <a16:creationId xmlns:a16="http://schemas.microsoft.com/office/drawing/2014/main" id="{37D2927F-1A94-BA72-8841-8B6115696F23}"/>
                  </a:ext>
                </a:extLst>
              </p:cNvPr>
              <p:cNvSpPr>
                <a:spLocks noGrp="1" noRot="1" noChangeAspect="1" noMove="1" noResize="1" noEditPoints="1" noAdjustHandles="1" noChangeArrowheads="1" noChangeShapeType="1" noTextEdit="1"/>
              </p:cNvSpPr>
              <p:nvPr>
                <p:ph type="body" sz="quarter" idx="15"/>
              </p:nvPr>
            </p:nvSpPr>
            <p:spPr>
              <a:xfrm>
                <a:off x="793194" y="4139294"/>
                <a:ext cx="10560606" cy="1657350"/>
              </a:xfrm>
              <a:blipFill>
                <a:blip r:embed="rId2"/>
                <a:stretch>
                  <a:fillRect l="-1731" b="-12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ECAF147-E48F-2996-9AB1-E40D7F42A52D}"/>
                  </a:ext>
                </a:extLst>
              </p:cNvPr>
              <p:cNvSpPr>
                <a:spLocks noGrp="1"/>
              </p:cNvSpPr>
              <p:nvPr>
                <p:ph type="body" sz="quarter" idx="18"/>
              </p:nvPr>
            </p:nvSpPr>
            <p:spPr>
              <a:xfrm>
                <a:off x="793194" y="1316888"/>
                <a:ext cx="6244420" cy="2683614"/>
              </a:xfrm>
            </p:spPr>
            <p:txBody>
              <a:bodyPr/>
              <a:lstStyle/>
              <a:p>
                <a:pPr>
                  <a:lnSpc>
                    <a:spcPct val="100000"/>
                  </a:lnSpc>
                </a:pPr>
                <a:r>
                  <a:rPr lang="en-US" dirty="0"/>
                  <a:t>Consider the data on the class size from five college classes:</a:t>
                </a:r>
              </a:p>
              <a:p>
                <a:pPr algn="ctr">
                  <a:lnSpc>
                    <a:spcPct val="100000"/>
                  </a:lnSpc>
                </a:pPr>
                <a:r>
                  <a:rPr lang="en-US" dirty="0"/>
                  <a:t>46   54   42   46   32</a:t>
                </a:r>
              </a:p>
              <a:p>
                <a:pPr>
                  <a:lnSpc>
                    <a:spcPct val="100000"/>
                  </a:lnSpc>
                </a:pPr>
                <a:r>
                  <a:rPr lang="en-US" dirty="0"/>
                  <a:t>The table shows the computations of the squared deviations about the mean, </a:t>
                </a:r>
                <a14:m>
                  <m:oMath xmlns:m="http://schemas.openxmlformats.org/officeDocument/2006/math">
                    <m:sSup>
                      <m:sSupPr>
                        <m:ctrlPr>
                          <a:rPr lang="en-US" sz="2400" i="1" smtClean="0">
                            <a:solidFill>
                              <a:srgbClr val="000000"/>
                            </a:solidFill>
                            <a:latin typeface="Cambria Math" panose="02040503050406030204" pitchFamily="18" charset="0"/>
                          </a:rPr>
                        </m:ctrlPr>
                      </m:sSupPr>
                      <m:e>
                        <m:d>
                          <m:dPr>
                            <m:ctrlPr>
                              <a:rPr lang="en-US" sz="2400" i="1" smtClean="0">
                                <a:solidFill>
                                  <a:srgbClr val="000000"/>
                                </a:solidFill>
                                <a:latin typeface="Cambria Math" panose="02040503050406030204" pitchFamily="18" charset="0"/>
                              </a:rPr>
                            </m:ctrlPr>
                          </m:dPr>
                          <m:e>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𝑥</m:t>
                                </m:r>
                              </m:e>
                              <m:sub>
                                <m:r>
                                  <a:rPr lang="en-US" sz="2400" b="0" i="1" smtClean="0">
                                    <a:solidFill>
                                      <a:srgbClr val="000000"/>
                                    </a:solidFill>
                                    <a:latin typeface="Cambria Math" panose="02040503050406030204" pitchFamily="18" charset="0"/>
                                  </a:rPr>
                                  <m:t>𝑖</m:t>
                                </m:r>
                              </m:sub>
                            </m:sSub>
                            <m:r>
                              <a:rPr lang="en-US" sz="2400" b="0" i="1" smtClean="0">
                                <a:solidFill>
                                  <a:srgbClr val="000000"/>
                                </a:solidFill>
                                <a:latin typeface="Cambria Math" panose="02040503050406030204" pitchFamily="18" charset="0"/>
                              </a:rPr>
                              <m:t>−</m:t>
                            </m:r>
                            <m:acc>
                              <m:accPr>
                                <m:chr m:val="̅"/>
                                <m:ctrlPr>
                                  <a:rPr lang="en-US" sz="2400" i="1" smtClean="0">
                                    <a:solidFill>
                                      <a:srgbClr val="000000"/>
                                    </a:solidFill>
                                    <a:latin typeface="Cambria Math" panose="02040503050406030204" pitchFamily="18" charset="0"/>
                                  </a:rPr>
                                </m:ctrlPr>
                              </m:accPr>
                              <m:e>
                                <m:r>
                                  <a:rPr lang="en-US" sz="2400" b="0" i="1" smtClean="0">
                                    <a:solidFill>
                                      <a:srgbClr val="000000"/>
                                    </a:solidFill>
                                    <a:latin typeface="Cambria Math" panose="02040503050406030204" pitchFamily="18" charset="0"/>
                                  </a:rPr>
                                  <m:t>𝑥</m:t>
                                </m:r>
                              </m:e>
                            </m:acc>
                          </m:e>
                        </m:d>
                      </m:e>
                      <m:sup>
                        <m:r>
                          <a:rPr lang="en-US" sz="2400" b="0" i="1" smtClean="0">
                            <a:solidFill>
                              <a:srgbClr val="000000"/>
                            </a:solidFill>
                            <a:latin typeface="Cambria Math" panose="02040503050406030204" pitchFamily="18" charset="0"/>
                          </a:rPr>
                          <m:t>2</m:t>
                        </m:r>
                      </m:sup>
                    </m:sSup>
                  </m:oMath>
                </a14:m>
                <a:r>
                  <a:rPr lang="en-US" dirty="0"/>
                  <a:t>.</a:t>
                </a:r>
              </a:p>
              <a:p>
                <a:pPr>
                  <a:lnSpc>
                    <a:spcPct val="100000"/>
                  </a:lnSpc>
                </a:pPr>
                <a:r>
                  <a:rPr lang="en-US" dirty="0"/>
                  <a:t>The sample variance is computed as:</a:t>
                </a:r>
              </a:p>
              <a:p>
                <a:pPr>
                  <a:lnSpc>
                    <a:spcPct val="100000"/>
                  </a:lnSpc>
                </a:pPr>
                <a:endParaRPr lang="en-US" dirty="0"/>
              </a:p>
            </p:txBody>
          </p:sp>
        </mc:Choice>
        <mc:Fallback xmlns="">
          <p:sp>
            <p:nvSpPr>
              <p:cNvPr id="4" name="Text Placeholder 3">
                <a:extLst>
                  <a:ext uri="{FF2B5EF4-FFF2-40B4-BE49-F238E27FC236}">
                    <a16:creationId xmlns:a16="http://schemas.microsoft.com/office/drawing/2014/main" id="{2ECAF147-E48F-2996-9AB1-E40D7F42A52D}"/>
                  </a:ext>
                </a:extLst>
              </p:cNvPr>
              <p:cNvSpPr>
                <a:spLocks noGrp="1" noRot="1" noChangeAspect="1" noMove="1" noResize="1" noEditPoints="1" noAdjustHandles="1" noChangeArrowheads="1" noChangeShapeType="1" noTextEdit="1"/>
              </p:cNvSpPr>
              <p:nvPr>
                <p:ph type="body" sz="quarter" idx="18"/>
              </p:nvPr>
            </p:nvSpPr>
            <p:spPr>
              <a:xfrm>
                <a:off x="793194" y="1316888"/>
                <a:ext cx="6244420" cy="2683614"/>
              </a:xfrm>
              <a:blipFill>
                <a:blip r:embed="rId3"/>
                <a:stretch>
                  <a:fillRect l="-2930" t="-3182" r="-2344" b="-3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Placeholder 6">
                <a:extLst>
                  <a:ext uri="{FF2B5EF4-FFF2-40B4-BE49-F238E27FC236}">
                    <a16:creationId xmlns:a16="http://schemas.microsoft.com/office/drawing/2014/main" id="{093219CD-4C43-53F2-64A8-52B7C0D9122A}"/>
                  </a:ext>
                </a:extLst>
              </p:cNvPr>
              <p:cNvGraphicFramePr>
                <a:graphicFrameLocks noGrp="1"/>
              </p:cNvGraphicFramePr>
              <p:nvPr>
                <p:ph type="tbl" sz="quarter" idx="22"/>
                <p:extLst>
                  <p:ext uri="{D42A27DB-BD31-4B8C-83A1-F6EECF244321}">
                    <p14:modId xmlns:p14="http://schemas.microsoft.com/office/powerpoint/2010/main" val="1568542324"/>
                  </p:ext>
                </p:extLst>
              </p:nvPr>
            </p:nvGraphicFramePr>
            <p:xfrm>
              <a:off x="7119256" y="1273880"/>
              <a:ext cx="4114800" cy="3506461"/>
            </p:xfrm>
            <a:graphic>
              <a:graphicData uri="http://schemas.openxmlformats.org/drawingml/2006/table">
                <a:tbl>
                  <a:tblPr firstRow="1"/>
                  <a:tblGrid>
                    <a:gridCol w="822960">
                      <a:extLst>
                        <a:ext uri="{9D8B030D-6E8A-4147-A177-3AD203B41FA5}">
                          <a16:colId xmlns:a16="http://schemas.microsoft.com/office/drawing/2014/main" val="3224857858"/>
                        </a:ext>
                      </a:extLst>
                    </a:gridCol>
                    <a:gridCol w="822960">
                      <a:extLst>
                        <a:ext uri="{9D8B030D-6E8A-4147-A177-3AD203B41FA5}">
                          <a16:colId xmlns:a16="http://schemas.microsoft.com/office/drawing/2014/main" val="4144839697"/>
                        </a:ext>
                      </a:extLst>
                    </a:gridCol>
                    <a:gridCol w="1188720">
                      <a:extLst>
                        <a:ext uri="{9D8B030D-6E8A-4147-A177-3AD203B41FA5}">
                          <a16:colId xmlns:a16="http://schemas.microsoft.com/office/drawing/2014/main" val="2557724430"/>
                        </a:ext>
                      </a:extLst>
                    </a:gridCol>
                    <a:gridCol w="1280160">
                      <a:extLst>
                        <a:ext uri="{9D8B030D-6E8A-4147-A177-3AD203B41FA5}">
                          <a16:colId xmlns:a16="http://schemas.microsoft.com/office/drawing/2014/main" val="1521258613"/>
                        </a:ext>
                      </a:extLst>
                    </a:gridCol>
                  </a:tblGrid>
                  <a:tr h="640080">
                    <a:tc>
                      <a:txBody>
                        <a:bodyPr/>
                        <a:lstStyle/>
                        <a:p>
                          <a:pPr algn="ctr" fontAlgn="b"/>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𝒙</m:t>
                                    </m:r>
                                  </m:e>
                                  <m:sub>
                                    <m:r>
                                      <a:rPr lang="en-US" sz="2400" b="1" i="1" smtClean="0">
                                        <a:solidFill>
                                          <a:srgbClr val="000000"/>
                                        </a:solidFill>
                                        <a:latin typeface="Cambria Math" panose="02040503050406030204" pitchFamily="18" charset="0"/>
                                      </a:rPr>
                                      <m:t>𝒊</m:t>
                                    </m:r>
                                  </m:sub>
                                </m:sSub>
                              </m:oMath>
                            </m:oMathPara>
                          </a14:m>
                          <a:endParaRPr lang="en-US" sz="2400" b="0" i="0" u="none" strike="noStrike" dirty="0">
                            <a:solidFill>
                              <a:srgbClr val="000000"/>
                            </a:solidFill>
                            <a:effectLst/>
                            <a:latin typeface="Calibri" panose="020F0502020204030204" pitchFamily="34" charset="0"/>
                          </a:endParaRPr>
                        </a:p>
                      </a:txBody>
                      <a:tcPr marL="6350" marR="6350" marT="6350" marB="91440" anchor="ctr">
                        <a:lnL>
                          <a:noFill/>
                        </a:lnL>
                        <a:lnR>
                          <a:noFill/>
                        </a:lnR>
                        <a:lnT>
                          <a:noFill/>
                        </a:lnT>
                        <a:lnB>
                          <a:noFill/>
                        </a:lnB>
                        <a:solidFill>
                          <a:srgbClr val="FFF4DE"/>
                        </a:solidFill>
                      </a:tcPr>
                    </a:tc>
                    <a:tc>
                      <a:txBody>
                        <a:bodyPr/>
                        <a:lstStyle/>
                        <a:p>
                          <a:pPr algn="ctr" fontAlgn="b"/>
                          <a14:m>
                            <m:oMathPara xmlns:m="http://schemas.openxmlformats.org/officeDocument/2006/math">
                              <m:oMathParaPr>
                                <m:jc m:val="centerGroup"/>
                              </m:oMathParaPr>
                              <m:oMath xmlns:m="http://schemas.openxmlformats.org/officeDocument/2006/math">
                                <m:acc>
                                  <m:accPr>
                                    <m:chr m:val="̅"/>
                                    <m:ctrlPr>
                                      <a:rPr lang="en-US" sz="2400" b="1" i="1" smtClean="0">
                                        <a:solidFill>
                                          <a:srgbClr val="000000"/>
                                        </a:solidFill>
                                        <a:latin typeface="Cambria Math" panose="02040503050406030204" pitchFamily="18" charset="0"/>
                                      </a:rPr>
                                    </m:ctrlPr>
                                  </m:accPr>
                                  <m:e>
                                    <m:r>
                                      <a:rPr lang="en-US" sz="2400" b="1" i="1" smtClean="0">
                                        <a:solidFill>
                                          <a:srgbClr val="000000"/>
                                        </a:solidFill>
                                        <a:latin typeface="Cambria Math" panose="02040503050406030204" pitchFamily="18" charset="0"/>
                                      </a:rPr>
                                      <m:t>𝒙</m:t>
                                    </m:r>
                                  </m:e>
                                </m:acc>
                              </m:oMath>
                            </m:oMathPara>
                          </a14:m>
                          <a:endParaRPr lang="en-US" sz="2400" b="0" i="0" u="none" strike="noStrike" dirty="0">
                            <a:solidFill>
                              <a:srgbClr val="000000"/>
                            </a:solidFill>
                            <a:effectLst/>
                            <a:latin typeface="Calibri" panose="020F0502020204030204" pitchFamily="34" charset="0"/>
                          </a:endParaRPr>
                        </a:p>
                      </a:txBody>
                      <a:tcPr marL="6350" marR="6350" marT="6350" marB="91440" anchor="ctr">
                        <a:lnL>
                          <a:noFill/>
                        </a:lnL>
                        <a:lnR>
                          <a:noFill/>
                        </a:lnR>
                        <a:lnT>
                          <a:noFill/>
                        </a:lnT>
                        <a:lnB>
                          <a:noFill/>
                        </a:lnB>
                        <a:solidFill>
                          <a:srgbClr val="FFF4DE"/>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𝒙</m:t>
                                    </m:r>
                                  </m:e>
                                  <m:sub>
                                    <m:r>
                                      <a:rPr lang="en-US" sz="2400" b="1" i="1" smtClean="0">
                                        <a:solidFill>
                                          <a:srgbClr val="000000"/>
                                        </a:solidFill>
                                        <a:latin typeface="Cambria Math" panose="02040503050406030204" pitchFamily="18" charset="0"/>
                                      </a:rPr>
                                      <m:t>𝒊</m:t>
                                    </m:r>
                                  </m:sub>
                                </m:sSub>
                                <m:r>
                                  <a:rPr lang="en-US" sz="2400" b="1" i="1" smtClean="0">
                                    <a:solidFill>
                                      <a:srgbClr val="000000"/>
                                    </a:solidFill>
                                    <a:latin typeface="Cambria Math" panose="02040503050406030204" pitchFamily="18" charset="0"/>
                                  </a:rPr>
                                  <m:t>−</m:t>
                                </m:r>
                                <m:acc>
                                  <m:accPr>
                                    <m:chr m:val="̅"/>
                                    <m:ctrlPr>
                                      <a:rPr lang="en-US" sz="2400" b="1" i="1" smtClean="0">
                                        <a:solidFill>
                                          <a:srgbClr val="000000"/>
                                        </a:solidFill>
                                        <a:latin typeface="Cambria Math" panose="02040503050406030204" pitchFamily="18" charset="0"/>
                                      </a:rPr>
                                    </m:ctrlPr>
                                  </m:accPr>
                                  <m:e>
                                    <m:r>
                                      <a:rPr lang="en-US" sz="2400" b="1" i="1" smtClean="0">
                                        <a:solidFill>
                                          <a:srgbClr val="000000"/>
                                        </a:solidFill>
                                        <a:latin typeface="Cambria Math" panose="02040503050406030204" pitchFamily="18" charset="0"/>
                                      </a:rPr>
                                      <m:t>𝒙</m:t>
                                    </m:r>
                                  </m:e>
                                </m:acc>
                              </m:oMath>
                            </m:oMathPara>
                          </a14:m>
                          <a:endParaRPr lang="en-US" sz="2400" b="0" i="0" u="none" strike="noStrike" dirty="0">
                            <a:solidFill>
                              <a:srgbClr val="000000"/>
                            </a:solidFill>
                            <a:effectLst/>
                            <a:latin typeface="Calibri" panose="020F0502020204030204" pitchFamily="34" charset="0"/>
                          </a:endParaRPr>
                        </a:p>
                      </a:txBody>
                      <a:tcPr marL="6350" marR="6350" marT="6350" marB="91440" anchor="ctr">
                        <a:lnL>
                          <a:noFill/>
                        </a:lnL>
                        <a:lnR>
                          <a:noFill/>
                        </a:lnR>
                        <a:lnT>
                          <a:noFill/>
                        </a:lnT>
                        <a:lnB>
                          <a:noFill/>
                        </a:lnB>
                        <a:solidFill>
                          <a:srgbClr val="FFF4DE"/>
                        </a:solidFill>
                      </a:tcPr>
                    </a:tc>
                    <a:tc>
                      <a:txBody>
                        <a:bodyPr/>
                        <a:lstStyle/>
                        <a:p>
                          <a:pPr algn="ctr" fontAlgn="b"/>
                          <a14:m>
                            <m:oMathPara xmlns:m="http://schemas.openxmlformats.org/officeDocument/2006/math">
                              <m:oMathParaPr>
                                <m:jc m:val="centerGroup"/>
                              </m:oMathParaPr>
                              <m:oMath xmlns:m="http://schemas.openxmlformats.org/officeDocument/2006/math">
                                <m:sSup>
                                  <m:sSupPr>
                                    <m:ctrlPr>
                                      <a:rPr lang="en-US" sz="2400" b="1" i="1" smtClean="0">
                                        <a:solidFill>
                                          <a:srgbClr val="000000"/>
                                        </a:solidFill>
                                        <a:latin typeface="Cambria Math" panose="02040503050406030204" pitchFamily="18" charset="0"/>
                                      </a:rPr>
                                    </m:ctrlPr>
                                  </m:sSupPr>
                                  <m:e>
                                    <m:d>
                                      <m:dPr>
                                        <m:ctrlPr>
                                          <a:rPr lang="en-US" sz="2400" b="1" i="1" smtClean="0">
                                            <a:solidFill>
                                              <a:srgbClr val="000000"/>
                                            </a:solidFill>
                                            <a:latin typeface="Cambria Math" panose="02040503050406030204" pitchFamily="18" charset="0"/>
                                          </a:rPr>
                                        </m:ctrlPr>
                                      </m:dPr>
                                      <m:e>
                                        <m:sSub>
                                          <m:sSubPr>
                                            <m:ctrlPr>
                                              <a:rPr lang="en-US"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𝒙</m:t>
                                            </m:r>
                                          </m:e>
                                          <m:sub>
                                            <m:r>
                                              <a:rPr lang="en-US" sz="2400" b="1" i="1" smtClean="0">
                                                <a:solidFill>
                                                  <a:srgbClr val="000000"/>
                                                </a:solidFill>
                                                <a:latin typeface="Cambria Math" panose="02040503050406030204" pitchFamily="18" charset="0"/>
                                              </a:rPr>
                                              <m:t>𝒊</m:t>
                                            </m:r>
                                          </m:sub>
                                        </m:sSub>
                                        <m:r>
                                          <a:rPr lang="en-US" sz="2400" b="1" i="1" smtClean="0">
                                            <a:solidFill>
                                              <a:srgbClr val="000000"/>
                                            </a:solidFill>
                                            <a:latin typeface="Cambria Math" panose="02040503050406030204" pitchFamily="18" charset="0"/>
                                          </a:rPr>
                                          <m:t>−</m:t>
                                        </m:r>
                                        <m:acc>
                                          <m:accPr>
                                            <m:chr m:val="̅"/>
                                            <m:ctrlPr>
                                              <a:rPr lang="en-US" sz="2400" b="1" i="1" smtClean="0">
                                                <a:solidFill>
                                                  <a:srgbClr val="000000"/>
                                                </a:solidFill>
                                                <a:latin typeface="Cambria Math" panose="02040503050406030204" pitchFamily="18" charset="0"/>
                                              </a:rPr>
                                            </m:ctrlPr>
                                          </m:accPr>
                                          <m:e>
                                            <m:r>
                                              <a:rPr lang="en-US" sz="2400" b="1" i="1" smtClean="0">
                                                <a:solidFill>
                                                  <a:srgbClr val="000000"/>
                                                </a:solidFill>
                                                <a:latin typeface="Cambria Math" panose="02040503050406030204" pitchFamily="18" charset="0"/>
                                              </a:rPr>
                                              <m:t>𝒙</m:t>
                                            </m:r>
                                          </m:e>
                                        </m:acc>
                                      </m:e>
                                    </m:d>
                                  </m:e>
                                  <m:sup>
                                    <m:r>
                                      <a:rPr lang="en-US" sz="2400" b="1" i="1" smtClean="0">
                                        <a:solidFill>
                                          <a:srgbClr val="000000"/>
                                        </a:solidFill>
                                        <a:latin typeface="Cambria Math" panose="02040503050406030204" pitchFamily="18" charset="0"/>
                                      </a:rPr>
                                      <m:t>𝟐</m:t>
                                    </m:r>
                                  </m:sup>
                                </m:sSup>
                              </m:oMath>
                            </m:oMathPara>
                          </a14:m>
                          <a:endParaRPr lang="en-US" sz="2400" b="0" i="0" u="none" strike="noStrike" dirty="0">
                            <a:solidFill>
                              <a:srgbClr val="000000"/>
                            </a:solidFill>
                            <a:effectLst/>
                            <a:latin typeface="Calibri" panose="020F0502020204030204" pitchFamily="34" charset="0"/>
                          </a:endParaRPr>
                        </a:p>
                      </a:txBody>
                      <a:tcPr marL="6350" marR="6350" marT="6350" marB="91440" anchor="ctr">
                        <a:lnL>
                          <a:noFill/>
                        </a:lnL>
                        <a:lnR>
                          <a:noFill/>
                        </a:lnR>
                        <a:lnT>
                          <a:noFill/>
                        </a:lnT>
                        <a:lnB>
                          <a:noFill/>
                        </a:lnB>
                        <a:solidFill>
                          <a:srgbClr val="FFF4DE"/>
                        </a:solidFill>
                      </a:tcPr>
                    </a:tc>
                    <a:extLst>
                      <a:ext uri="{0D108BD9-81ED-4DB2-BD59-A6C34878D82A}">
                        <a16:rowId xmlns:a16="http://schemas.microsoft.com/office/drawing/2014/main" val="963325334"/>
                      </a:ext>
                    </a:extLst>
                  </a:tr>
                  <a:tr h="464068">
                    <a:tc>
                      <a:txBody>
                        <a:bodyPr/>
                        <a:lstStyle/>
                        <a:p>
                          <a:pPr algn="ctr" fontAlgn="b"/>
                          <a:r>
                            <a:rPr lang="en-US" sz="2400" b="0" i="0" u="none" strike="noStrike" dirty="0">
                              <a:solidFill>
                                <a:srgbClr val="000000"/>
                              </a:solidFill>
                              <a:effectLst/>
                              <a:latin typeface="Calibri" panose="020F0502020204030204" pitchFamily="34" charset="0"/>
                            </a:rPr>
                            <a:t>46</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2</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4</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520557560"/>
                      </a:ext>
                    </a:extLst>
                  </a:tr>
                  <a:tr h="464068">
                    <a:tc>
                      <a:txBody>
                        <a:bodyPr/>
                        <a:lstStyle/>
                        <a:p>
                          <a:pPr algn="ctr" fontAlgn="b"/>
                          <a:r>
                            <a:rPr lang="en-US" sz="2400" b="0" i="0" u="none" strike="noStrike" dirty="0">
                              <a:solidFill>
                                <a:srgbClr val="000000"/>
                              </a:solidFill>
                              <a:effectLst/>
                              <a:latin typeface="Calibri" panose="020F0502020204030204" pitchFamily="34" charset="0"/>
                            </a:rPr>
                            <a:t>54</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10</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100</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175629804"/>
                      </a:ext>
                    </a:extLst>
                  </a:tr>
                  <a:tr h="464068">
                    <a:tc>
                      <a:txBody>
                        <a:bodyPr/>
                        <a:lstStyle/>
                        <a:p>
                          <a:pPr algn="ctr" fontAlgn="b"/>
                          <a:r>
                            <a:rPr lang="en-US" sz="2400" b="0" i="0" u="none" strike="noStrike">
                              <a:solidFill>
                                <a:srgbClr val="000000"/>
                              </a:solidFill>
                              <a:effectLst/>
                              <a:latin typeface="Calibri" panose="020F0502020204030204" pitchFamily="34" charset="0"/>
                            </a:rPr>
                            <a:t>42</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-2</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4</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680799041"/>
                      </a:ext>
                    </a:extLst>
                  </a:tr>
                  <a:tr h="464068">
                    <a:tc>
                      <a:txBody>
                        <a:bodyPr/>
                        <a:lstStyle/>
                        <a:p>
                          <a:pPr algn="ctr" fontAlgn="b"/>
                          <a:r>
                            <a:rPr lang="en-US" sz="2400" b="0" i="0" u="none" strike="noStrike" dirty="0">
                              <a:solidFill>
                                <a:srgbClr val="000000"/>
                              </a:solidFill>
                              <a:effectLst/>
                              <a:latin typeface="Calibri" panose="020F0502020204030204" pitchFamily="34" charset="0"/>
                            </a:rPr>
                            <a:t>46</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2</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4</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525768940"/>
                      </a:ext>
                    </a:extLst>
                  </a:tr>
                  <a:tr h="464068">
                    <a:tc>
                      <a:txBody>
                        <a:bodyPr/>
                        <a:lstStyle/>
                        <a:p>
                          <a:pPr algn="ctr" fontAlgn="b"/>
                          <a:r>
                            <a:rPr lang="en-US" sz="2400" b="0" i="0" u="none" strike="noStrike" dirty="0">
                              <a:solidFill>
                                <a:srgbClr val="000000"/>
                              </a:solidFill>
                              <a:effectLst/>
                              <a:latin typeface="Calibri" panose="020F0502020204030204" pitchFamily="34" charset="0"/>
                            </a:rPr>
                            <a:t>32</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a:t>
                          </a:r>
                          <a:r>
                            <a:rPr lang="en-US" sz="2400" b="0" i="0" u="sng" strike="noStrike" dirty="0">
                              <a:solidFill>
                                <a:srgbClr val="000000"/>
                              </a:solidFill>
                              <a:effectLst/>
                              <a:latin typeface="Calibri" panose="020F0502020204030204" pitchFamily="34" charset="0"/>
                            </a:rPr>
                            <a:t> -12</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a:t>
                          </a:r>
                          <a:r>
                            <a:rPr lang="en-US" sz="2400" b="0" i="0" u="sng" strike="noStrike" kern="1200" dirty="0">
                              <a:solidFill>
                                <a:srgbClr val="000000"/>
                              </a:solidFill>
                              <a:effectLst/>
                              <a:latin typeface="Calibri" panose="020F0502020204030204" pitchFamily="34" charset="0"/>
                              <a:ea typeface="+mn-ea"/>
                              <a:cs typeface="+mn-cs"/>
                            </a:rPr>
                            <a:t> 144</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1930152604"/>
                      </a:ext>
                    </a:extLst>
                  </a:tr>
                  <a:tr h="546041">
                    <a:tc>
                      <a:txBody>
                        <a:bodyPr/>
                        <a:lstStyle/>
                        <a:p>
                          <a:pPr algn="l" fontAlgn="b"/>
                          <a:endParaRPr lang="en-US" sz="24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FF4DE"/>
                        </a:solidFill>
                      </a:tcPr>
                    </a:tc>
                    <a:tc>
                      <a:txBody>
                        <a:bodyPr/>
                        <a:lstStyle/>
                        <a:p>
                          <a:pPr algn="l" fontAlgn="b"/>
                          <a:endParaRPr lang="en-US" sz="24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0</a:t>
                          </a:r>
                        </a:p>
                      </a:txBody>
                      <a:tcPr marL="6350" marR="6350" marT="635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256</a:t>
                          </a:r>
                        </a:p>
                      </a:txBody>
                      <a:tcPr marL="6350" marR="6350" marT="6350" anchor="ctr">
                        <a:lnL>
                          <a:noFill/>
                        </a:lnL>
                        <a:lnR>
                          <a:noFill/>
                        </a:lnR>
                        <a:lnT>
                          <a:noFill/>
                        </a:lnT>
                        <a:lnB>
                          <a:noFill/>
                        </a:lnB>
                        <a:solidFill>
                          <a:srgbClr val="FFF4DE"/>
                        </a:solidFill>
                      </a:tcPr>
                    </a:tc>
                    <a:extLst>
                      <a:ext uri="{0D108BD9-81ED-4DB2-BD59-A6C34878D82A}">
                        <a16:rowId xmlns:a16="http://schemas.microsoft.com/office/drawing/2014/main" val="1527581365"/>
                      </a:ext>
                    </a:extLst>
                  </a:tr>
                </a:tbl>
              </a:graphicData>
            </a:graphic>
          </p:graphicFrame>
        </mc:Choice>
        <mc:Fallback xmlns="">
          <p:graphicFrame>
            <p:nvGraphicFramePr>
              <p:cNvPr id="7" name="Table Placeholder 6">
                <a:extLst>
                  <a:ext uri="{FF2B5EF4-FFF2-40B4-BE49-F238E27FC236}">
                    <a16:creationId xmlns:a16="http://schemas.microsoft.com/office/drawing/2014/main" id="{093219CD-4C43-53F2-64A8-52B7C0D9122A}"/>
                  </a:ext>
                </a:extLst>
              </p:cNvPr>
              <p:cNvGraphicFramePr>
                <a:graphicFrameLocks noGrp="1"/>
              </p:cNvGraphicFramePr>
              <p:nvPr>
                <p:ph type="tbl" sz="quarter" idx="22"/>
                <p:extLst>
                  <p:ext uri="{D42A27DB-BD31-4B8C-83A1-F6EECF244321}">
                    <p14:modId xmlns:p14="http://schemas.microsoft.com/office/powerpoint/2010/main" val="1568542324"/>
                  </p:ext>
                </p:extLst>
              </p:nvPr>
            </p:nvGraphicFramePr>
            <p:xfrm>
              <a:off x="7119256" y="1273880"/>
              <a:ext cx="4114800" cy="3506461"/>
            </p:xfrm>
            <a:graphic>
              <a:graphicData uri="http://schemas.openxmlformats.org/drawingml/2006/table">
                <a:tbl>
                  <a:tblPr firstRow="1"/>
                  <a:tblGrid>
                    <a:gridCol w="822960">
                      <a:extLst>
                        <a:ext uri="{9D8B030D-6E8A-4147-A177-3AD203B41FA5}">
                          <a16:colId xmlns:a16="http://schemas.microsoft.com/office/drawing/2014/main" val="3224857858"/>
                        </a:ext>
                      </a:extLst>
                    </a:gridCol>
                    <a:gridCol w="822960">
                      <a:extLst>
                        <a:ext uri="{9D8B030D-6E8A-4147-A177-3AD203B41FA5}">
                          <a16:colId xmlns:a16="http://schemas.microsoft.com/office/drawing/2014/main" val="4144839697"/>
                        </a:ext>
                      </a:extLst>
                    </a:gridCol>
                    <a:gridCol w="1188720">
                      <a:extLst>
                        <a:ext uri="{9D8B030D-6E8A-4147-A177-3AD203B41FA5}">
                          <a16:colId xmlns:a16="http://schemas.microsoft.com/office/drawing/2014/main" val="2557724430"/>
                        </a:ext>
                      </a:extLst>
                    </a:gridCol>
                    <a:gridCol w="1280160">
                      <a:extLst>
                        <a:ext uri="{9D8B030D-6E8A-4147-A177-3AD203B41FA5}">
                          <a16:colId xmlns:a16="http://schemas.microsoft.com/office/drawing/2014/main" val="1521258613"/>
                        </a:ext>
                      </a:extLst>
                    </a:gridCol>
                  </a:tblGrid>
                  <a:tr h="640080">
                    <a:tc>
                      <a:txBody>
                        <a:bodyPr/>
                        <a:lstStyle/>
                        <a:p>
                          <a:endParaRPr lang="en-US"/>
                        </a:p>
                      </a:txBody>
                      <a:tcPr marL="6350" marR="6350" marT="6350" marB="91440" anchor="ctr">
                        <a:lnL>
                          <a:noFill/>
                        </a:lnL>
                        <a:lnR>
                          <a:noFill/>
                        </a:lnR>
                        <a:lnT>
                          <a:noFill/>
                        </a:lnT>
                        <a:lnB>
                          <a:noFill/>
                        </a:lnB>
                        <a:blipFill>
                          <a:blip r:embed="rId4"/>
                          <a:stretch>
                            <a:fillRect r="-400741" b="-460952"/>
                          </a:stretch>
                        </a:blipFill>
                      </a:tcPr>
                    </a:tc>
                    <a:tc>
                      <a:txBody>
                        <a:bodyPr/>
                        <a:lstStyle/>
                        <a:p>
                          <a:endParaRPr lang="en-US"/>
                        </a:p>
                      </a:txBody>
                      <a:tcPr marL="6350" marR="6350" marT="6350" marB="91440" anchor="ctr">
                        <a:lnL>
                          <a:noFill/>
                        </a:lnL>
                        <a:lnR>
                          <a:noFill/>
                        </a:lnR>
                        <a:lnT>
                          <a:noFill/>
                        </a:lnT>
                        <a:lnB>
                          <a:noFill/>
                        </a:lnB>
                        <a:blipFill>
                          <a:blip r:embed="rId4"/>
                          <a:stretch>
                            <a:fillRect l="-100000" r="-300741" b="-460952"/>
                          </a:stretch>
                        </a:blipFill>
                      </a:tcPr>
                    </a:tc>
                    <a:tc>
                      <a:txBody>
                        <a:bodyPr/>
                        <a:lstStyle/>
                        <a:p>
                          <a:endParaRPr lang="en-US"/>
                        </a:p>
                      </a:txBody>
                      <a:tcPr marL="6350" marR="6350" marT="6350" marB="91440" anchor="ctr">
                        <a:lnL>
                          <a:noFill/>
                        </a:lnL>
                        <a:lnR>
                          <a:noFill/>
                        </a:lnR>
                        <a:lnT>
                          <a:noFill/>
                        </a:lnT>
                        <a:lnB>
                          <a:noFill/>
                        </a:lnB>
                        <a:blipFill>
                          <a:blip r:embed="rId4"/>
                          <a:stretch>
                            <a:fillRect l="-137755" r="-107143" b="-460952"/>
                          </a:stretch>
                        </a:blipFill>
                      </a:tcPr>
                    </a:tc>
                    <a:tc>
                      <a:txBody>
                        <a:bodyPr/>
                        <a:lstStyle/>
                        <a:p>
                          <a:endParaRPr lang="en-US"/>
                        </a:p>
                      </a:txBody>
                      <a:tcPr marL="6350" marR="6350" marT="6350" marB="91440" anchor="ctr">
                        <a:lnL>
                          <a:noFill/>
                        </a:lnL>
                        <a:lnR>
                          <a:noFill/>
                        </a:lnR>
                        <a:lnT>
                          <a:noFill/>
                        </a:lnT>
                        <a:lnB>
                          <a:noFill/>
                        </a:lnB>
                        <a:blipFill>
                          <a:blip r:embed="rId4"/>
                          <a:stretch>
                            <a:fillRect l="-221905" b="-460952"/>
                          </a:stretch>
                        </a:blipFill>
                      </a:tcPr>
                    </a:tc>
                    <a:extLst>
                      <a:ext uri="{0D108BD9-81ED-4DB2-BD59-A6C34878D82A}">
                        <a16:rowId xmlns:a16="http://schemas.microsoft.com/office/drawing/2014/main" val="963325334"/>
                      </a:ext>
                    </a:extLst>
                  </a:tr>
                  <a:tr h="464068">
                    <a:tc>
                      <a:txBody>
                        <a:bodyPr/>
                        <a:lstStyle/>
                        <a:p>
                          <a:pPr algn="ctr" fontAlgn="b"/>
                          <a:r>
                            <a:rPr lang="en-US" sz="2400" b="0" i="0" u="none" strike="noStrike" dirty="0">
                              <a:solidFill>
                                <a:srgbClr val="000000"/>
                              </a:solidFill>
                              <a:effectLst/>
                              <a:latin typeface="Calibri" panose="020F0502020204030204" pitchFamily="34" charset="0"/>
                            </a:rPr>
                            <a:t>46</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2</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4</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520557560"/>
                      </a:ext>
                    </a:extLst>
                  </a:tr>
                  <a:tr h="464068">
                    <a:tc>
                      <a:txBody>
                        <a:bodyPr/>
                        <a:lstStyle/>
                        <a:p>
                          <a:pPr algn="ctr" fontAlgn="b"/>
                          <a:r>
                            <a:rPr lang="en-US" sz="2400" b="0" i="0" u="none" strike="noStrike" dirty="0">
                              <a:solidFill>
                                <a:srgbClr val="000000"/>
                              </a:solidFill>
                              <a:effectLst/>
                              <a:latin typeface="Calibri" panose="020F0502020204030204" pitchFamily="34" charset="0"/>
                            </a:rPr>
                            <a:t>54</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10</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100</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175629804"/>
                      </a:ext>
                    </a:extLst>
                  </a:tr>
                  <a:tr h="464068">
                    <a:tc>
                      <a:txBody>
                        <a:bodyPr/>
                        <a:lstStyle/>
                        <a:p>
                          <a:pPr algn="ctr" fontAlgn="b"/>
                          <a:r>
                            <a:rPr lang="en-US" sz="2400" b="0" i="0" u="none" strike="noStrike">
                              <a:solidFill>
                                <a:srgbClr val="000000"/>
                              </a:solidFill>
                              <a:effectLst/>
                              <a:latin typeface="Calibri" panose="020F0502020204030204" pitchFamily="34" charset="0"/>
                            </a:rPr>
                            <a:t>42</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-2</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4</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680799041"/>
                      </a:ext>
                    </a:extLst>
                  </a:tr>
                  <a:tr h="464068">
                    <a:tc>
                      <a:txBody>
                        <a:bodyPr/>
                        <a:lstStyle/>
                        <a:p>
                          <a:pPr algn="ctr" fontAlgn="b"/>
                          <a:r>
                            <a:rPr lang="en-US" sz="2400" b="0" i="0" u="none" strike="noStrike" dirty="0">
                              <a:solidFill>
                                <a:srgbClr val="000000"/>
                              </a:solidFill>
                              <a:effectLst/>
                              <a:latin typeface="Calibri" panose="020F0502020204030204" pitchFamily="34" charset="0"/>
                            </a:rPr>
                            <a:t>46</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2</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4</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525768940"/>
                      </a:ext>
                    </a:extLst>
                  </a:tr>
                  <a:tr h="464068">
                    <a:tc>
                      <a:txBody>
                        <a:bodyPr/>
                        <a:lstStyle/>
                        <a:p>
                          <a:pPr algn="ctr" fontAlgn="b"/>
                          <a:r>
                            <a:rPr lang="en-US" sz="2400" b="0" i="0" u="none" strike="noStrike" dirty="0">
                              <a:solidFill>
                                <a:srgbClr val="000000"/>
                              </a:solidFill>
                              <a:effectLst/>
                              <a:latin typeface="Calibri" panose="020F0502020204030204" pitchFamily="34" charset="0"/>
                            </a:rPr>
                            <a:t>32</a:t>
                          </a:r>
                        </a:p>
                      </a:txBody>
                      <a:tcPr marL="6350" marR="6350" marT="6350" marB="0" anchor="ctr">
                        <a:lnL>
                          <a:noFill/>
                        </a:lnL>
                        <a:lnR>
                          <a:noFill/>
                        </a:lnR>
                        <a:lnT>
                          <a:noFill/>
                        </a:lnT>
                        <a:lnB>
                          <a:noFill/>
                        </a:lnB>
                        <a:solidFill>
                          <a:srgbClr val="FFF4DE"/>
                        </a:solidFill>
                      </a:tcPr>
                    </a:tc>
                    <a:tc>
                      <a:txBody>
                        <a:bodyPr/>
                        <a:lstStyle/>
                        <a:p>
                          <a:pPr algn="ctr" fontAlgn="b"/>
                          <a:r>
                            <a:rPr lang="en-US" sz="2400" b="0" i="0" u="none" strike="noStrike" dirty="0">
                              <a:solidFill>
                                <a:srgbClr val="000000"/>
                              </a:solidFill>
                              <a:effectLst/>
                              <a:latin typeface="Calibri" panose="020F0502020204030204" pitchFamily="34" charset="0"/>
                            </a:rPr>
                            <a:t>44</a:t>
                          </a: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a:t>
                          </a:r>
                          <a:r>
                            <a:rPr lang="en-US" sz="2400" b="0" i="0" u="sng" strike="noStrike" dirty="0">
                              <a:solidFill>
                                <a:srgbClr val="000000"/>
                              </a:solidFill>
                              <a:effectLst/>
                              <a:latin typeface="Calibri" panose="020F0502020204030204" pitchFamily="34" charset="0"/>
                            </a:rPr>
                            <a:t> -12</a:t>
                          </a:r>
                        </a:p>
                      </a:txBody>
                      <a:tcPr marL="6350" marR="6350" marT="6350" marB="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a:t>
                          </a:r>
                          <a:r>
                            <a:rPr lang="en-US" sz="2400" b="0" i="0" u="sng" strike="noStrike" kern="1200" dirty="0">
                              <a:solidFill>
                                <a:srgbClr val="000000"/>
                              </a:solidFill>
                              <a:effectLst/>
                              <a:latin typeface="Calibri" panose="020F0502020204030204" pitchFamily="34" charset="0"/>
                              <a:ea typeface="+mn-ea"/>
                              <a:cs typeface="+mn-cs"/>
                            </a:rPr>
                            <a:t> 144</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1930152604"/>
                      </a:ext>
                    </a:extLst>
                  </a:tr>
                  <a:tr h="546041">
                    <a:tc>
                      <a:txBody>
                        <a:bodyPr/>
                        <a:lstStyle/>
                        <a:p>
                          <a:pPr algn="l" fontAlgn="b"/>
                          <a:endParaRPr lang="en-US" sz="24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FF4DE"/>
                        </a:solidFill>
                      </a:tcPr>
                    </a:tc>
                    <a:tc>
                      <a:txBody>
                        <a:bodyPr/>
                        <a:lstStyle/>
                        <a:p>
                          <a:pPr algn="l" fontAlgn="b"/>
                          <a:endParaRPr lang="en-US" sz="24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FFF4DE"/>
                        </a:solidFill>
                      </a:tcPr>
                    </a:tc>
                    <a:tc>
                      <a:txBody>
                        <a:bodyPr/>
                        <a:lstStyle/>
                        <a:p>
                          <a:pPr algn="l" fontAlgn="b">
                            <a:tabLst>
                              <a:tab pos="742950" algn="r"/>
                            </a:tabLst>
                          </a:pPr>
                          <a:r>
                            <a:rPr lang="en-US" sz="2400" b="0" i="0" u="none" strike="noStrike" dirty="0">
                              <a:solidFill>
                                <a:srgbClr val="000000"/>
                              </a:solidFill>
                              <a:effectLst/>
                              <a:latin typeface="Calibri" panose="020F0502020204030204" pitchFamily="34" charset="0"/>
                            </a:rPr>
                            <a:t>	0</a:t>
                          </a:r>
                        </a:p>
                      </a:txBody>
                      <a:tcPr marL="6350" marR="6350" marT="6350" anchor="ctr">
                        <a:lnL>
                          <a:noFill/>
                        </a:lnL>
                        <a:lnR>
                          <a:noFill/>
                        </a:lnR>
                        <a:lnT>
                          <a:noFill/>
                        </a:lnT>
                        <a:lnB>
                          <a:noFill/>
                        </a:lnB>
                        <a:solidFill>
                          <a:srgbClr val="FFF4DE"/>
                        </a:solidFill>
                      </a:tcPr>
                    </a:tc>
                    <a:tc>
                      <a:txBody>
                        <a:bodyPr/>
                        <a:lstStyle/>
                        <a:p>
                          <a:pPr marL="0" algn="l" defTabSz="914400" rtl="0" eaLnBrk="1" fontAlgn="b" latinLnBrk="0" hangingPunct="1">
                            <a:tabLst>
                              <a:tab pos="742950" algn="r"/>
                            </a:tabLst>
                          </a:pPr>
                          <a:r>
                            <a:rPr lang="en-US" sz="2400" b="0" i="0" u="none" strike="noStrike" kern="1200" dirty="0">
                              <a:solidFill>
                                <a:srgbClr val="000000"/>
                              </a:solidFill>
                              <a:effectLst/>
                              <a:latin typeface="Calibri" panose="020F0502020204030204" pitchFamily="34" charset="0"/>
                              <a:ea typeface="+mn-ea"/>
                              <a:cs typeface="+mn-cs"/>
                            </a:rPr>
                            <a:t>	256</a:t>
                          </a:r>
                        </a:p>
                      </a:txBody>
                      <a:tcPr marL="6350" marR="6350" marT="6350" anchor="ctr">
                        <a:lnL>
                          <a:noFill/>
                        </a:lnL>
                        <a:lnR>
                          <a:noFill/>
                        </a:lnR>
                        <a:lnT>
                          <a:noFill/>
                        </a:lnT>
                        <a:lnB>
                          <a:noFill/>
                        </a:lnB>
                        <a:solidFill>
                          <a:srgbClr val="FFF4DE"/>
                        </a:solidFill>
                      </a:tcPr>
                    </a:tc>
                    <a:extLst>
                      <a:ext uri="{0D108BD9-81ED-4DB2-BD59-A6C34878D82A}">
                        <a16:rowId xmlns:a16="http://schemas.microsoft.com/office/drawing/2014/main" val="1527581365"/>
                      </a:ext>
                    </a:extLst>
                  </a:tr>
                </a:tbl>
              </a:graphicData>
            </a:graphic>
          </p:graphicFrame>
        </mc:Fallback>
      </mc:AlternateContent>
    </p:spTree>
    <p:extLst>
      <p:ext uri="{BB962C8B-B14F-4D97-AF65-F5344CB8AC3E}">
        <p14:creationId xmlns:p14="http://schemas.microsoft.com/office/powerpoint/2010/main" val="216847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6C99-73A0-5E12-8942-5A1DB928D7D4}"/>
              </a:ext>
            </a:extLst>
          </p:cNvPr>
          <p:cNvSpPr>
            <a:spLocks noGrp="1"/>
          </p:cNvSpPr>
          <p:nvPr>
            <p:ph type="title"/>
          </p:nvPr>
        </p:nvSpPr>
        <p:spPr/>
        <p:txBody>
          <a:bodyPr/>
          <a:lstStyle/>
          <a:p>
            <a:r>
              <a:rPr lang="en-US" dirty="0"/>
              <a:t>Standard Deviation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BAF46F1-F281-7BAA-B5D1-24BD89571C39}"/>
                  </a:ext>
                </a:extLst>
              </p:cNvPr>
              <p:cNvSpPr>
                <a:spLocks noGrp="1"/>
              </p:cNvSpPr>
              <p:nvPr>
                <p:ph type="body" sz="quarter" idx="15"/>
              </p:nvPr>
            </p:nvSpPr>
            <p:spPr>
              <a:xfrm>
                <a:off x="863897" y="1217992"/>
                <a:ext cx="10464206" cy="4422016"/>
              </a:xfrm>
            </p:spPr>
            <p:txBody>
              <a:bodyPr/>
              <a:lstStyle/>
              <a:p>
                <a:r>
                  <a:rPr lang="en-US" dirty="0"/>
                  <a:t>T</a:t>
                </a:r>
                <a:r>
                  <a:rPr lang="en-US" sz="2400" dirty="0"/>
                  <a:t>he positive square root of the variance is the </a:t>
                </a:r>
                <a:r>
                  <a:rPr lang="en-US" sz="2400" b="1" dirty="0">
                    <a:solidFill>
                      <a:srgbClr val="0070C0"/>
                    </a:solidFill>
                  </a:rPr>
                  <a:t>standard deviation</a:t>
                </a:r>
                <a:r>
                  <a:rPr lang="en-US" sz="2400" dirty="0"/>
                  <a:t>. </a:t>
                </a:r>
              </a:p>
              <a:p>
                <a:pPr>
                  <a:spcAft>
                    <a:spcPts val="1200"/>
                  </a:spcAft>
                </a:pPr>
                <a:r>
                  <a:rPr lang="en-US" sz="2400" dirty="0"/>
                  <a:t>The sample standard deviation, </a:t>
                </a:r>
                <a14:m>
                  <m:oMath xmlns:m="http://schemas.openxmlformats.org/officeDocument/2006/math">
                    <m:r>
                      <a:rPr lang="en-US" sz="2400" i="1" dirty="0" smtClean="0">
                        <a:latin typeface="Cambria Math" panose="02040503050406030204" pitchFamily="18" charset="0"/>
                      </a:rPr>
                      <m:t>𝑠</m:t>
                    </m:r>
                  </m:oMath>
                </a14:m>
                <a:r>
                  <a:rPr lang="en-US" sz="2400" dirty="0"/>
                  <a:t>, is a point estimate of the population standard deviation, </a:t>
                </a:r>
                <a14:m>
                  <m:oMath xmlns:m="http://schemas.openxmlformats.org/officeDocument/2006/math">
                    <m:r>
                      <a:rPr lang="en-US" i="1" dirty="0">
                        <a:latin typeface="Cambria Math" panose="02040503050406030204" pitchFamily="18" charset="0"/>
                        <a:ea typeface="Cambria Math" panose="02040503050406030204" pitchFamily="18" charset="0"/>
                      </a:rPr>
                      <m:t>𝜎</m:t>
                    </m:r>
                  </m:oMath>
                </a14:m>
                <a:r>
                  <a:rPr lang="en-US" sz="2400" dirty="0"/>
                  <a:t>, and is derived from the sample variance as follows:</a:t>
                </a: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𝒔</m:t>
                      </m:r>
                      <m:r>
                        <a:rPr lang="en-US" b="1" i="1" smtClean="0">
                          <a:latin typeface="Cambria Math" panose="02040503050406030204" pitchFamily="18" charset="0"/>
                        </a:rPr>
                        <m:t>=</m:t>
                      </m:r>
                      <m:rad>
                        <m:radPr>
                          <m:degHide m:val="on"/>
                          <m:ctrlPr>
                            <a:rPr lang="en-US" b="1" i="1" smtClean="0">
                              <a:latin typeface="Cambria Math" panose="02040503050406030204" pitchFamily="18" charset="0"/>
                            </a:rPr>
                          </m:ctrlPr>
                        </m:radPr>
                        <m:deg/>
                        <m:e>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𝟐</m:t>
                              </m:r>
                            </m:sup>
                          </m:sSup>
                        </m:e>
                      </m:rad>
                    </m:oMath>
                  </m:oMathPara>
                </a14:m>
                <a:endParaRPr lang="en-US" b="1" dirty="0"/>
              </a:p>
              <a:p>
                <a:r>
                  <a:rPr lang="en-US" dirty="0"/>
                  <a:t>Because of the square root, the variance, </a:t>
                </a:r>
                <a14:m>
                  <m:oMath xmlns:m="http://schemas.openxmlformats.org/officeDocument/2006/math">
                    <m:sSup>
                      <m:sSupPr>
                        <m:ctrlPr>
                          <a:rPr lang="en-US" b="0" i="1" smtClean="0">
                            <a:latin typeface="Cambria Math" panose="02040503050406030204" pitchFamily="18" charset="0"/>
                          </a:rPr>
                        </m:ctrlPr>
                      </m:sSupPr>
                      <m:e>
                        <m:sSup>
                          <m:sSupPr>
                            <m:ctrlPr>
                              <a:rPr lang="en-US" i="1">
                                <a:latin typeface="Cambria Math" panose="02040503050406030204" pitchFamily="18" charset="0"/>
                              </a:rPr>
                            </m:ctrlPr>
                          </m:sSupPr>
                          <m:e>
                            <m:r>
                              <a:rPr lang="en-US" b="0" i="1">
                                <a:latin typeface="Cambria Math" panose="02040503050406030204" pitchFamily="18" charset="0"/>
                              </a:rPr>
                              <m:t>𝑠</m:t>
                            </m:r>
                          </m:e>
                          <m:sup>
                            <m:r>
                              <a:rPr lang="en-US" b="0" i="1">
                                <a:latin typeface="Cambria Math" panose="02040503050406030204" pitchFamily="18" charset="0"/>
                              </a:rPr>
                              <m:t>2</m:t>
                            </m:r>
                          </m:sup>
                        </m:sSup>
                        <m:r>
                          <a:rPr lang="en-US" b="0" i="1" smtClean="0">
                            <a:latin typeface="Cambria Math" panose="02040503050406030204" pitchFamily="18" charset="0"/>
                          </a:rPr>
                          <m:t>=64 (</m:t>
                        </m:r>
                        <m:r>
                          <m:rPr>
                            <m:nor/>
                          </m:rPr>
                          <a:rPr lang="en-US" b="0" i="0" smtClean="0">
                            <a:latin typeface="Cambria Math" panose="02040503050406030204" pitchFamily="18" charset="0"/>
                          </a:rPr>
                          <m:t>students</m:t>
                        </m:r>
                        <m:r>
                          <a:rPr lang="en-US" b="0" i="1" smtClean="0">
                            <a:latin typeface="Cambria Math" panose="02040503050406030204" pitchFamily="18" charset="0"/>
                          </a:rPr>
                          <m:t>)</m:t>
                        </m:r>
                      </m:e>
                      <m:sup>
                        <m:r>
                          <a:rPr lang="en-US" b="0" i="1" smtClean="0">
                            <a:latin typeface="Cambria Math" panose="02040503050406030204" pitchFamily="18" charset="0"/>
                          </a:rPr>
                          <m:t>2</m:t>
                        </m:r>
                      </m:sup>
                    </m:sSup>
                  </m:oMath>
                </a14:m>
                <a:r>
                  <a:rPr lang="en-US" dirty="0"/>
                  <a:t> in our example, is converted to </a:t>
                </a:r>
                <a14:m>
                  <m:oMath xmlns:m="http://schemas.openxmlformats.org/officeDocument/2006/math">
                    <m:r>
                      <a:rPr lang="en-US" b="0" i="1" dirty="0" smtClean="0">
                        <a:latin typeface="Cambria Math" panose="02040503050406030204" pitchFamily="18" charset="0"/>
                      </a:rPr>
                      <m:t>𝑠</m:t>
                    </m:r>
                    <m:r>
                      <a:rPr lang="en-US" b="0" i="1" dirty="0" smtClean="0">
                        <a:latin typeface="Cambria Math" panose="02040503050406030204" pitchFamily="18" charset="0"/>
                      </a:rPr>
                      <m:t>=</m:t>
                    </m:r>
                    <m:rad>
                      <m:radPr>
                        <m:degHide m:val="on"/>
                        <m:ctrlPr>
                          <a:rPr lang="en-US" b="0" i="1" dirty="0" smtClean="0">
                            <a:latin typeface="Cambria Math" panose="02040503050406030204" pitchFamily="18" charset="0"/>
                          </a:rPr>
                        </m:ctrlPr>
                      </m:radPr>
                      <m:deg/>
                      <m:e>
                        <m:r>
                          <a:rPr lang="en-US" b="0" i="1" dirty="0" smtClean="0">
                            <a:latin typeface="Cambria Math" panose="02040503050406030204" pitchFamily="18" charset="0"/>
                          </a:rPr>
                          <m:t>64</m:t>
                        </m:r>
                      </m:e>
                    </m:rad>
                    <m:r>
                      <a:rPr lang="en-US" b="0" i="1" dirty="0" smtClean="0">
                        <a:latin typeface="Cambria Math" panose="02040503050406030204" pitchFamily="18" charset="0"/>
                      </a:rPr>
                      <m:t>=8</m:t>
                    </m:r>
                    <m:r>
                      <a:rPr lang="en-US" b="0" i="0" dirty="0" smtClean="0">
                        <a:latin typeface="Cambria Math" panose="02040503050406030204" pitchFamily="18" charset="0"/>
                      </a:rPr>
                      <m:t> </m:t>
                    </m:r>
                    <m:r>
                      <a:rPr lang="en-US" i="1" dirty="0" smtClean="0">
                        <a:latin typeface="Cambria Math" panose="02040503050406030204" pitchFamily="18" charset="0"/>
                      </a:rPr>
                      <m:t>𝑠𝑡𝑢𝑑𝑒𝑛𝑡𝑠</m:t>
                    </m:r>
                  </m:oMath>
                </a14:m>
                <a:r>
                  <a:rPr lang="en-US" dirty="0"/>
                  <a:t> in the standard deviation.</a:t>
                </a:r>
              </a:p>
              <a:p>
                <a:pPr marL="914400" indent="-342900">
                  <a:buFont typeface="Arial" panose="020B0604020202020204" pitchFamily="34" charset="0"/>
                  <a:buChar char="•"/>
                </a:pPr>
                <a:r>
                  <a:rPr lang="en-US" dirty="0"/>
                  <a:t>The standard deviation always has the same units as the original data.</a:t>
                </a:r>
              </a:p>
              <a:p>
                <a:r>
                  <a:rPr lang="en-US" dirty="0"/>
                  <a:t>In Excel, the sample standard deviation is computed using the formula </a:t>
                </a:r>
                <a:r>
                  <a:rPr lang="en-US" i="1" dirty="0"/>
                  <a:t>STDEV.S</a:t>
                </a:r>
                <a:r>
                  <a:rPr lang="en-US" dirty="0"/>
                  <a:t>. For the home sales data, we have  </a:t>
                </a:r>
                <a:r>
                  <a:rPr lang="en-US" i="1" dirty="0"/>
                  <a:t>=STDEV.S(B2,B13) = </a:t>
                </a:r>
                <a:r>
                  <a:rPr lang="en-US" dirty="0"/>
                  <a:t>$95,065.77</a:t>
                </a:r>
                <a:r>
                  <a:rPr lang="en-US" i="1" dirty="0"/>
                  <a:t>.</a:t>
                </a:r>
                <a:endParaRPr lang="en-US" dirty="0"/>
              </a:p>
              <a:p>
                <a:endParaRPr lang="en-US" dirty="0"/>
              </a:p>
            </p:txBody>
          </p:sp>
        </mc:Choice>
        <mc:Fallback xmlns="">
          <p:sp>
            <p:nvSpPr>
              <p:cNvPr id="3" name="Text Placeholder 2">
                <a:extLst>
                  <a:ext uri="{FF2B5EF4-FFF2-40B4-BE49-F238E27FC236}">
                    <a16:creationId xmlns:a16="http://schemas.microsoft.com/office/drawing/2014/main" id="{FBAF46F1-F281-7BAA-B5D1-24BD89571C39}"/>
                  </a:ext>
                </a:extLst>
              </p:cNvPr>
              <p:cNvSpPr>
                <a:spLocks noGrp="1" noRot="1" noChangeAspect="1" noMove="1" noResize="1" noEditPoints="1" noAdjustHandles="1" noChangeArrowheads="1" noChangeShapeType="1" noTextEdit="1"/>
              </p:cNvSpPr>
              <p:nvPr>
                <p:ph type="body" sz="quarter" idx="15"/>
              </p:nvPr>
            </p:nvSpPr>
            <p:spPr>
              <a:xfrm>
                <a:off x="863897" y="1217992"/>
                <a:ext cx="10464206" cy="4422016"/>
              </a:xfrm>
              <a:blipFill>
                <a:blip r:embed="rId3"/>
                <a:stretch>
                  <a:fillRect l="-1807" t="-2069" r="-2448" b="-4828"/>
                </a:stretch>
              </a:blipFill>
            </p:spPr>
            <p:txBody>
              <a:bodyPr/>
              <a:lstStyle/>
              <a:p>
                <a:r>
                  <a:rPr lang="en-US">
                    <a:noFill/>
                  </a:rPr>
                  <a:t> </a:t>
                </a:r>
              </a:p>
            </p:txBody>
          </p:sp>
        </mc:Fallback>
      </mc:AlternateContent>
    </p:spTree>
    <p:extLst>
      <p:ext uri="{BB962C8B-B14F-4D97-AF65-F5344CB8AC3E}">
        <p14:creationId xmlns:p14="http://schemas.microsoft.com/office/powerpoint/2010/main" val="2495359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1F1D-9E5C-6CD7-CC31-6FF6664D931F}"/>
              </a:ext>
            </a:extLst>
          </p:cNvPr>
          <p:cNvSpPr>
            <a:spLocks noGrp="1"/>
          </p:cNvSpPr>
          <p:nvPr>
            <p:ph type="title"/>
          </p:nvPr>
        </p:nvSpPr>
        <p:spPr/>
        <p:txBody>
          <a:bodyPr/>
          <a:lstStyle/>
          <a:p>
            <a:r>
              <a:rPr lang="en-US" dirty="0"/>
              <a:t>Coefficient of Variation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711BFCB-EB2F-8354-E853-4E88BCE063BB}"/>
                  </a:ext>
                </a:extLst>
              </p:cNvPr>
              <p:cNvSpPr>
                <a:spLocks noGrp="1"/>
              </p:cNvSpPr>
              <p:nvPr>
                <p:ph type="body" sz="quarter" idx="15"/>
              </p:nvPr>
            </p:nvSpPr>
            <p:spPr>
              <a:xfrm>
                <a:off x="740228" y="1178190"/>
                <a:ext cx="10711543" cy="4501619"/>
              </a:xfrm>
            </p:spPr>
            <p:txBody>
              <a:bodyPr/>
              <a:lstStyle/>
              <a:p>
                <a:pPr>
                  <a:spcAft>
                    <a:spcPts val="1200"/>
                  </a:spcAft>
                </a:pPr>
                <a:r>
                  <a:rPr lang="en-US" dirty="0"/>
                  <a:t>The </a:t>
                </a:r>
                <a:r>
                  <a:rPr lang="en-US" b="1" dirty="0"/>
                  <a:t>coefficient of variation</a:t>
                </a:r>
                <a:r>
                  <a:rPr lang="en-US" dirty="0"/>
                  <a:t>, usually expressed as a percentage, measures how large the standard deviation is relative to the mean.</a:t>
                </a:r>
              </a:p>
              <a:p>
                <a:pPr marL="914400">
                  <a:spcAft>
                    <a:spcPts val="0"/>
                  </a:spcAft>
                </a:pPr>
                <a14:m>
                  <m:oMathPara xmlns:m="http://schemas.openxmlformats.org/officeDocument/2006/math">
                    <m:oMathParaPr>
                      <m:jc m:val="center"/>
                    </m:oMathParaPr>
                    <m:oMath xmlns:m="http://schemas.openxmlformats.org/officeDocument/2006/math">
                      <m:d>
                        <m:dPr>
                          <m:ctrlPr>
                            <a:rPr lang="en-US" b="1" i="1" smtClean="0">
                              <a:latin typeface="Cambria Math" panose="02040503050406030204" pitchFamily="18" charset="0"/>
                            </a:rPr>
                          </m:ctrlPr>
                        </m:dPr>
                        <m:e>
                          <m:f>
                            <m:fPr>
                              <m:ctrlPr>
                                <a:rPr lang="en-US" b="1" i="1" smtClean="0">
                                  <a:latin typeface="Cambria Math" panose="02040503050406030204" pitchFamily="18" charset="0"/>
                                </a:rPr>
                              </m:ctrlPr>
                            </m:fPr>
                            <m:num>
                              <m:r>
                                <m:rPr>
                                  <m:nor/>
                                </m:rPr>
                                <a:rPr lang="en-US" b="1" i="0" smtClean="0">
                                  <a:latin typeface="Arial" panose="020B0604020202020204" pitchFamily="34" charset="0"/>
                                  <a:cs typeface="Arial" panose="020B0604020202020204" pitchFamily="34" charset="0"/>
                                </a:rPr>
                                <m:t>Standard</m:t>
                              </m:r>
                              <m:r>
                                <m:rPr>
                                  <m:nor/>
                                </m:rPr>
                                <a:rPr lang="en-US" b="1" i="0" smtClean="0">
                                  <a:latin typeface="Arial" panose="020B0604020202020204" pitchFamily="34" charset="0"/>
                                  <a:cs typeface="Arial" panose="020B0604020202020204" pitchFamily="34" charset="0"/>
                                </a:rPr>
                                <m:t> </m:t>
                              </m:r>
                              <m:r>
                                <m:rPr>
                                  <m:nor/>
                                </m:rPr>
                                <a:rPr lang="en-US" b="1" i="0" smtClean="0">
                                  <a:latin typeface="Arial" panose="020B0604020202020204" pitchFamily="34" charset="0"/>
                                  <a:cs typeface="Arial" panose="020B0604020202020204" pitchFamily="34" charset="0"/>
                                </a:rPr>
                                <m:t>Deviation</m:t>
                              </m:r>
                            </m:num>
                            <m:den>
                              <m:r>
                                <m:rPr>
                                  <m:nor/>
                                </m:rPr>
                                <a:rPr lang="en-US" b="1" i="0" smtClean="0">
                                  <a:latin typeface="Arial" panose="020B0604020202020204" pitchFamily="34" charset="0"/>
                                  <a:cs typeface="Arial" panose="020B0604020202020204" pitchFamily="34" charset="0"/>
                                </a:rPr>
                                <m:t>Mean</m:t>
                              </m:r>
                            </m:den>
                          </m:f>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𝟏𝟎𝟎</m:t>
                          </m:r>
                        </m:e>
                      </m:d>
                      <m:r>
                        <a:rPr lang="en-US" b="1" i="1" smtClean="0">
                          <a:latin typeface="Cambria Math" panose="02040503050406030204" pitchFamily="18" charset="0"/>
                        </a:rPr>
                        <m:t>%</m:t>
                      </m:r>
                    </m:oMath>
                  </m:oMathPara>
                </a14:m>
                <a:endParaRPr lang="en-US" b="1" dirty="0"/>
              </a:p>
              <a:p>
                <a:pPr>
                  <a:spcAft>
                    <a:spcPts val="0"/>
                  </a:spcAft>
                </a:pPr>
                <a:r>
                  <a:rPr lang="en-US" dirty="0"/>
                  <a:t>For the class size example, </a:t>
                </a:r>
                <a14:m>
                  <m:oMath xmlns:m="http://schemas.openxmlformats.org/officeDocument/2006/math">
                    <m:acc>
                      <m:accPr>
                        <m:chr m:val="̅"/>
                        <m:ctrlPr>
                          <a:rPr lang="en-US" i="1" smtClean="0">
                            <a:solidFill>
                              <a:srgbClr val="000000"/>
                            </a:solidFill>
                            <a:latin typeface="Cambria Math" panose="02040503050406030204" pitchFamily="18" charset="0"/>
                          </a:rPr>
                        </m:ctrlPr>
                      </m:accPr>
                      <m:e>
                        <m:r>
                          <a:rPr lang="en-US" b="0" i="1" smtClean="0">
                            <a:solidFill>
                              <a:srgbClr val="000000"/>
                            </a:solidFill>
                            <a:latin typeface="Cambria Math" panose="02040503050406030204" pitchFamily="18" charset="0"/>
                          </a:rPr>
                          <m:t>𝑥</m:t>
                        </m:r>
                      </m:e>
                    </m:acc>
                    <m:r>
                      <a:rPr lang="en-US" b="0" i="1" smtClean="0">
                        <a:solidFill>
                          <a:srgbClr val="000000"/>
                        </a:solidFill>
                        <a:latin typeface="Cambria Math" panose="02040503050406030204" pitchFamily="18" charset="0"/>
                      </a:rPr>
                      <m:t>=44</m:t>
                    </m:r>
                  </m:oMath>
                </a14:m>
                <a:r>
                  <a:rPr lang="en-US" dirty="0"/>
                  <a:t> and </a:t>
                </a:r>
                <a14:m>
                  <m:oMath xmlns:m="http://schemas.openxmlformats.org/officeDocument/2006/math">
                    <m:r>
                      <a:rPr lang="en-US" i="1" dirty="0">
                        <a:latin typeface="Cambria Math" panose="02040503050406030204" pitchFamily="18" charset="0"/>
                      </a:rPr>
                      <m:t>𝑠</m:t>
                    </m:r>
                    <m:r>
                      <a:rPr lang="en-US" i="1" dirty="0">
                        <a:latin typeface="Cambria Math" panose="02040503050406030204" pitchFamily="18" charset="0"/>
                      </a:rPr>
                      <m:t>=8</m:t>
                    </m:r>
                  </m:oMath>
                </a14:m>
                <a:r>
                  <a:rPr lang="en-US" dirty="0"/>
                  <a:t> students. The coefficient of variation is </a:t>
                </a:r>
                <a14:m>
                  <m:oMath xmlns:m="http://schemas.openxmlformats.org/officeDocument/2006/math">
                    <m:d>
                      <m:dPr>
                        <m:ctrlPr>
                          <a:rPr lang="en-US" i="1" smtClean="0">
                            <a:latin typeface="Cambria Math" panose="02040503050406030204" pitchFamily="18" charset="0"/>
                          </a:rPr>
                        </m:ctrlPr>
                      </m:dPr>
                      <m:e>
                        <m:f>
                          <m:fPr>
                            <m:type m:val="lin"/>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8</m:t>
                            </m:r>
                          </m:num>
                          <m:den>
                            <m:r>
                              <a:rPr lang="en-US" b="0" i="1" smtClean="0">
                                <a:latin typeface="Cambria Math" panose="02040503050406030204" pitchFamily="18" charset="0"/>
                                <a:cs typeface="Arial" panose="020B0604020202020204" pitchFamily="34" charset="0"/>
                              </a:rPr>
                              <m:t>44</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100</m:t>
                        </m:r>
                      </m:e>
                    </m:d>
                    <m:r>
                      <a:rPr lang="en-US" b="0" i="1" smtClean="0">
                        <a:latin typeface="Cambria Math" panose="02040503050406030204" pitchFamily="18" charset="0"/>
                      </a:rPr>
                      <m:t>%=18.2% </m:t>
                    </m:r>
                  </m:oMath>
                </a14:m>
                <a:endParaRPr lang="en-US" dirty="0"/>
              </a:p>
              <a:p>
                <a:pPr>
                  <a:spcAft>
                    <a:spcPts val="0"/>
                  </a:spcAft>
                </a:pPr>
                <a:r>
                  <a:rPr lang="en-US" dirty="0"/>
                  <a:t>In words, the coefficient of variation tells us that the sample standard deviation is 18.2% of the value of the sample mean.</a:t>
                </a:r>
              </a:p>
              <a:p>
                <a:pPr>
                  <a:spcAft>
                    <a:spcPts val="1200"/>
                  </a:spcAft>
                </a:pPr>
                <a:r>
                  <a:rPr lang="en-US" dirty="0"/>
                  <a:t>For the home sales data example, the coefficient of variation is</a:t>
                </a:r>
              </a:p>
              <a:p>
                <a:pPr marL="914400">
                  <a:spcAft>
                    <a:spcPts val="0"/>
                  </a:spcAft>
                </a:pPr>
                <a14:m>
                  <m:oMathPara xmlns:m="http://schemas.openxmlformats.org/officeDocument/2006/math">
                    <m:oMathParaPr>
                      <m:jc m:val="left"/>
                    </m:oMathParaPr>
                    <m:oMath xmlns:m="http://schemas.openxmlformats.org/officeDocument/2006/math">
                      <m:d>
                        <m:dPr>
                          <m:ctrlPr>
                            <a:rPr lang="en-US" i="1" smtClean="0">
                              <a:latin typeface="Cambria Math" panose="02040503050406030204" pitchFamily="18" charset="0"/>
                            </a:rPr>
                          </m:ctrlPr>
                        </m:dPr>
                        <m:e>
                          <m:f>
                            <m:fPr>
                              <m:type m:val="lin"/>
                              <m:ctrlPr>
                                <a:rPr lang="en-US" b="0" i="1" smtClean="0">
                                  <a:latin typeface="Cambria Math" panose="02040503050406030204" pitchFamily="18" charset="0"/>
                                  <a:cs typeface="Arial" panose="020B0604020202020204" pitchFamily="34" charset="0"/>
                                </a:rPr>
                              </m:ctrlPr>
                            </m:fPr>
                            <m:num>
                              <m:r>
                                <a:rPr lang="en-US" i="1" dirty="0">
                                  <a:latin typeface="Cambria Math" panose="02040503050406030204" pitchFamily="18" charset="0"/>
                                </a:rPr>
                                <m:t>95,065.77</m:t>
                              </m:r>
                            </m:num>
                            <m:den>
                              <m:r>
                                <m:rPr>
                                  <m:nor/>
                                </m:rPr>
                                <a:rPr lang="en-US" i="0">
                                  <a:latin typeface="Cambria Math" panose="02040503050406030204" pitchFamily="18" charset="0"/>
                                </a:rPr>
                                <m:t>219,937.50</m:t>
                              </m:r>
                            </m:den>
                          </m:f>
                          <m:r>
                            <m:rPr>
                              <m:nor/>
                            </m:rPr>
                            <a:rPr lang="en-US" i="0"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100</m:t>
                          </m:r>
                        </m:e>
                      </m:d>
                      <m:r>
                        <m:rPr>
                          <m:nor/>
                        </m:rPr>
                        <a:rPr lang="en-US" b="0" i="0" smtClean="0">
                          <a:latin typeface="Cambria Math" panose="02040503050406030204" pitchFamily="18" charset="0"/>
                        </a:rPr>
                        <m:t>%</m:t>
                      </m:r>
                      <m:r>
                        <a:rPr lang="en-US" b="0" i="1" smtClean="0">
                          <a:latin typeface="Cambria Math" panose="02040503050406030204" pitchFamily="18" charset="0"/>
                        </a:rPr>
                        <m:t>=43.22%</m:t>
                      </m:r>
                    </m:oMath>
                  </m:oMathPara>
                </a14:m>
                <a:endParaRPr lang="en-US" dirty="0"/>
              </a:p>
            </p:txBody>
          </p:sp>
        </mc:Choice>
        <mc:Fallback xmlns="">
          <p:sp>
            <p:nvSpPr>
              <p:cNvPr id="3" name="Text Placeholder 2">
                <a:extLst>
                  <a:ext uri="{FF2B5EF4-FFF2-40B4-BE49-F238E27FC236}">
                    <a16:creationId xmlns:a16="http://schemas.microsoft.com/office/drawing/2014/main" id="{B711BFCB-EB2F-8354-E853-4E88BCE063BB}"/>
                  </a:ext>
                </a:extLst>
              </p:cNvPr>
              <p:cNvSpPr>
                <a:spLocks noGrp="1" noRot="1" noChangeAspect="1" noMove="1" noResize="1" noEditPoints="1" noAdjustHandles="1" noChangeArrowheads="1" noChangeShapeType="1" noTextEdit="1"/>
              </p:cNvSpPr>
              <p:nvPr>
                <p:ph type="body" sz="quarter" idx="15"/>
              </p:nvPr>
            </p:nvSpPr>
            <p:spPr>
              <a:xfrm>
                <a:off x="740228" y="1178190"/>
                <a:ext cx="10711543" cy="4501619"/>
              </a:xfrm>
              <a:blipFill>
                <a:blip r:embed="rId3"/>
                <a:stretch>
                  <a:fillRect l="-1706" t="-1894" r="-1024" b="-19486"/>
                </a:stretch>
              </a:blipFill>
            </p:spPr>
            <p:txBody>
              <a:bodyPr/>
              <a:lstStyle/>
              <a:p>
                <a:r>
                  <a:rPr lang="en-US">
                    <a:noFill/>
                  </a:rPr>
                  <a:t> </a:t>
                </a:r>
              </a:p>
            </p:txBody>
          </p:sp>
        </mc:Fallback>
      </mc:AlternateContent>
    </p:spTree>
    <p:extLst>
      <p:ext uri="{BB962C8B-B14F-4D97-AF65-F5344CB8AC3E}">
        <p14:creationId xmlns:p14="http://schemas.microsoft.com/office/powerpoint/2010/main" val="3242077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p:txBody>
          <a:bodyPr/>
          <a:lstStyle/>
          <a:p>
            <a:r>
              <a:rPr lang="en-US" dirty="0"/>
              <a:t>Overview of Using Data: Definitions and Goals</a:t>
            </a:r>
          </a:p>
        </p:txBody>
      </p:sp>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740228" y="1255083"/>
            <a:ext cx="10711543" cy="4347834"/>
          </a:xfrm>
        </p:spPr>
        <p:txBody>
          <a:bodyPr/>
          <a:lstStyle/>
          <a:p>
            <a:pPr>
              <a:lnSpc>
                <a:spcPct val="100000"/>
              </a:lnSpc>
            </a:pPr>
            <a:r>
              <a:rPr lang="en-US" b="1" dirty="0">
                <a:solidFill>
                  <a:srgbClr val="0070C0"/>
                </a:solidFill>
              </a:rPr>
              <a:t>Data</a:t>
            </a:r>
            <a:r>
              <a:rPr lang="en-US" dirty="0"/>
              <a:t> are the facts and figures collected, analyzed, and summarized for presentation and interpretation.</a:t>
            </a:r>
          </a:p>
          <a:p>
            <a:pPr>
              <a:lnSpc>
                <a:spcPct val="100000"/>
              </a:lnSpc>
            </a:pPr>
            <a:r>
              <a:rPr lang="en-US" dirty="0"/>
              <a:t>A </a:t>
            </a:r>
            <a:r>
              <a:rPr lang="en-US" b="1" dirty="0">
                <a:solidFill>
                  <a:srgbClr val="0070C0"/>
                </a:solidFill>
              </a:rPr>
              <a:t>variable</a:t>
            </a:r>
            <a:r>
              <a:rPr lang="en-US" dirty="0"/>
              <a:t> is a characteristic or a quantity of interest that can take on different values.</a:t>
            </a:r>
          </a:p>
          <a:p>
            <a:pPr>
              <a:lnSpc>
                <a:spcPct val="100000"/>
              </a:lnSpc>
            </a:pPr>
            <a:r>
              <a:rPr lang="en-US" dirty="0"/>
              <a:t>An </a:t>
            </a:r>
            <a:r>
              <a:rPr lang="en-US" b="1" dirty="0">
                <a:solidFill>
                  <a:srgbClr val="0070C0"/>
                </a:solidFill>
              </a:rPr>
              <a:t>observation</a:t>
            </a:r>
            <a:r>
              <a:rPr lang="en-US" dirty="0"/>
              <a:t> is a set of values corresponding to a set of variables.</a:t>
            </a:r>
          </a:p>
          <a:p>
            <a:pPr>
              <a:lnSpc>
                <a:spcPct val="100000"/>
              </a:lnSpc>
            </a:pPr>
            <a:r>
              <a:rPr lang="en-US" b="1" dirty="0">
                <a:solidFill>
                  <a:srgbClr val="0070C0"/>
                </a:solidFill>
              </a:rPr>
              <a:t>Variation</a:t>
            </a:r>
            <a:r>
              <a:rPr lang="en-US" dirty="0"/>
              <a:t> is the difference in a variable measured over observations.</a:t>
            </a:r>
          </a:p>
          <a:p>
            <a:pPr>
              <a:lnSpc>
                <a:spcPct val="100000"/>
              </a:lnSpc>
            </a:pPr>
            <a:r>
              <a:rPr lang="en-US" dirty="0"/>
              <a:t>The role of descriptive analytics is to collect and analyze data to better understand variation and its impact on the business setting.</a:t>
            </a:r>
          </a:p>
          <a:p>
            <a:pPr>
              <a:lnSpc>
                <a:spcPct val="100000"/>
              </a:lnSpc>
            </a:pPr>
            <a:r>
              <a:rPr lang="en-US" dirty="0"/>
              <a:t>A </a:t>
            </a:r>
            <a:r>
              <a:rPr lang="en-US" b="1" dirty="0">
                <a:solidFill>
                  <a:srgbClr val="0070C0"/>
                </a:solidFill>
              </a:rPr>
              <a:t>random variable</a:t>
            </a:r>
            <a:r>
              <a:rPr lang="en-US" dirty="0"/>
              <a:t>, or </a:t>
            </a:r>
            <a:r>
              <a:rPr lang="en-US" b="1" dirty="0">
                <a:solidFill>
                  <a:srgbClr val="0070C0"/>
                </a:solidFill>
              </a:rPr>
              <a:t>uncertain variable</a:t>
            </a:r>
            <a:r>
              <a:rPr lang="en-US" dirty="0"/>
              <a:t>, is a quantity whose values are not known with certainty.</a:t>
            </a:r>
          </a:p>
          <a:p>
            <a:pPr>
              <a:lnSpc>
                <a:spcPct val="100000"/>
              </a:lnSpc>
            </a:pPr>
            <a:endParaRPr lang="en-US" dirty="0"/>
          </a:p>
        </p:txBody>
      </p:sp>
    </p:spTree>
    <p:extLst>
      <p:ext uri="{BB962C8B-B14F-4D97-AF65-F5344CB8AC3E}">
        <p14:creationId xmlns:p14="http://schemas.microsoft.com/office/powerpoint/2010/main" val="3677158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1F1D-9E5C-6CD7-CC31-6FF6664D931F}"/>
              </a:ext>
            </a:extLst>
          </p:cNvPr>
          <p:cNvSpPr>
            <a:spLocks noGrp="1"/>
          </p:cNvSpPr>
          <p:nvPr>
            <p:ph type="title"/>
          </p:nvPr>
        </p:nvSpPr>
        <p:spPr/>
        <p:txBody>
          <a:bodyPr/>
          <a:lstStyle/>
          <a:p>
            <a:r>
              <a:rPr lang="en-US" dirty="0"/>
              <a:t>Percentiles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711BFCB-EB2F-8354-E853-4E88BCE063BB}"/>
                  </a:ext>
                </a:extLst>
              </p:cNvPr>
              <p:cNvSpPr>
                <a:spLocks noGrp="1"/>
              </p:cNvSpPr>
              <p:nvPr>
                <p:ph type="body" sz="quarter" idx="15"/>
              </p:nvPr>
            </p:nvSpPr>
            <p:spPr>
              <a:xfrm>
                <a:off x="740228" y="1308537"/>
                <a:ext cx="10711543" cy="4240925"/>
              </a:xfrm>
            </p:spPr>
            <p:txBody>
              <a:bodyPr/>
              <a:lstStyle/>
              <a:p>
                <a:pPr>
                  <a:spcBef>
                    <a:spcPts val="600"/>
                  </a:spcBef>
                  <a:spcAft>
                    <a:spcPts val="0"/>
                  </a:spcAft>
                </a:pPr>
                <a:r>
                  <a:rPr lang="en-US" dirty="0"/>
                  <a:t>The </a:t>
                </a:r>
                <a:r>
                  <a:rPr lang="en-US" b="1" dirty="0">
                    <a:solidFill>
                      <a:srgbClr val="0070C0"/>
                    </a:solidFill>
                  </a:rPr>
                  <a:t>𝑝</a:t>
                </a:r>
                <a:r>
                  <a:rPr lang="en-US" b="1" dirty="0" err="1">
                    <a:solidFill>
                      <a:srgbClr val="0070C0"/>
                    </a:solidFill>
                  </a:rPr>
                  <a:t>th</a:t>
                </a:r>
                <a:r>
                  <a:rPr lang="en-US" b="1" dirty="0">
                    <a:solidFill>
                      <a:srgbClr val="0070C0"/>
                    </a:solidFill>
                  </a:rPr>
                  <a:t> percentile </a:t>
                </a:r>
                <a:r>
                  <a:rPr lang="en-US" dirty="0"/>
                  <a:t>of a data set is a value such that </a:t>
                </a:r>
              </a:p>
              <a:p>
                <a:pPr marL="914400" indent="-342900">
                  <a:spcBef>
                    <a:spcPts val="600"/>
                  </a:spcBef>
                  <a:spcAft>
                    <a:spcPts val="0"/>
                  </a:spcAft>
                  <a:buFont typeface="Arial" panose="020B0604020202020204" pitchFamily="34" charset="0"/>
                  <a:buChar char="•"/>
                </a:pPr>
                <a:r>
                  <a:rPr lang="en-US" dirty="0"/>
                  <a:t>at least </a:t>
                </a:r>
                <a:r>
                  <a:rPr lang="en-US" i="1" dirty="0"/>
                  <a:t>p%</a:t>
                </a:r>
                <a:r>
                  <a:rPr lang="en-US" dirty="0"/>
                  <a:t> of the items take on this value or less, and </a:t>
                </a:r>
              </a:p>
              <a:p>
                <a:pPr marL="914400" indent="-342900">
                  <a:spcBef>
                    <a:spcPts val="600"/>
                  </a:spcBef>
                  <a:spcAft>
                    <a:spcPts val="0"/>
                  </a:spcAft>
                  <a:buFont typeface="Arial" panose="020B0604020202020204" pitchFamily="34" charset="0"/>
                  <a:buChar char="•"/>
                </a:pPr>
                <a:r>
                  <a:rPr lang="en-US" dirty="0"/>
                  <a:t>at least (</a:t>
                </a:r>
                <a14:m>
                  <m:oMath xmlns:m="http://schemas.openxmlformats.org/officeDocument/2006/math">
                    <m:r>
                      <a:rPr lang="en-US" i="1" dirty="0" smtClean="0">
                        <a:latin typeface="Cambria Math" panose="02040503050406030204" pitchFamily="18" charset="0"/>
                      </a:rPr>
                      <m:t>100–</m:t>
                    </m:r>
                    <m:r>
                      <a:rPr lang="en-US" i="1" dirty="0" smtClean="0">
                        <a:latin typeface="Cambria Math" panose="02040503050406030204" pitchFamily="18" charset="0"/>
                      </a:rPr>
                      <m:t>𝑝</m:t>
                    </m:r>
                  </m:oMath>
                </a14:m>
                <a:r>
                  <a:rPr lang="en-US" dirty="0"/>
                  <a:t>)% of the items take on this value or more.</a:t>
                </a:r>
              </a:p>
              <a:p>
                <a:pPr>
                  <a:spcBef>
                    <a:spcPts val="600"/>
                  </a:spcBef>
                  <a:spcAft>
                    <a:spcPts val="0"/>
                  </a:spcAft>
                </a:pPr>
                <a:r>
                  <a:rPr lang="en-US" dirty="0"/>
                  <a:t>To calculate the 𝑝</a:t>
                </a:r>
                <a:r>
                  <a:rPr lang="en-US" dirty="0" err="1"/>
                  <a:t>th</a:t>
                </a:r>
                <a:r>
                  <a:rPr lang="en-US" dirty="0"/>
                  <a:t> percentile of a data set, we must first sort the data in ascending order.</a:t>
                </a:r>
              </a:p>
              <a:p>
                <a:pPr>
                  <a:spcBef>
                    <a:spcPts val="600"/>
                  </a:spcBef>
                  <a:spcAft>
                    <a:spcPts val="600"/>
                  </a:spcAft>
                </a:pPr>
                <a:r>
                  <a:rPr lang="en-US" dirty="0"/>
                  <a:t>The </a:t>
                </a:r>
                <a:r>
                  <a:rPr lang="en-US" b="1" dirty="0"/>
                  <a:t>location</a:t>
                </a:r>
                <a:r>
                  <a:rPr lang="en-US" dirty="0"/>
                  <a:t> of the 𝑝</a:t>
                </a:r>
                <a:r>
                  <a:rPr lang="en-US" dirty="0" err="1"/>
                  <a:t>th</a:t>
                </a:r>
                <a:r>
                  <a:rPr lang="en-US" dirty="0"/>
                  <a:t> percentile, denoted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𝐿</m:t>
                        </m:r>
                      </m:e>
                      <m:sub>
                        <m:r>
                          <a:rPr lang="en-US" b="0" i="1" dirty="0" smtClean="0">
                            <a:latin typeface="Cambria Math" panose="02040503050406030204" pitchFamily="18" charset="0"/>
                          </a:rPr>
                          <m:t>𝑝</m:t>
                        </m:r>
                      </m:sub>
                    </m:sSub>
                  </m:oMath>
                </a14:m>
                <a:r>
                  <a:rPr lang="en-US" dirty="0"/>
                  <a:t>, is computed using the following:</a:t>
                </a:r>
              </a:p>
              <a:p>
                <a:pPr marL="914400">
                  <a:spcBef>
                    <a:spcPts val="600"/>
                  </a:spcBef>
                  <a:spcAft>
                    <a:spcPts val="600"/>
                  </a:spcAft>
                </a:pPr>
                <a14:m>
                  <m:oMathPara xmlns:m="http://schemas.openxmlformats.org/officeDocument/2006/math">
                    <m:oMathParaPr>
                      <m:jc m:val="center"/>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𝑳</m:t>
                          </m:r>
                        </m:e>
                        <m:sub>
                          <m:r>
                            <a:rPr lang="en-US" b="1" i="1" dirty="0" smtClean="0">
                              <a:latin typeface="Cambria Math" panose="02040503050406030204" pitchFamily="18" charset="0"/>
                            </a:rPr>
                            <m:t>𝒑</m:t>
                          </m:r>
                        </m:sub>
                      </m:sSub>
                      <m:r>
                        <a:rPr lang="en-US" b="1" i="1" dirty="0" smtClean="0">
                          <a:latin typeface="Cambria Math" panose="02040503050406030204" pitchFamily="18" charset="0"/>
                        </a:rPr>
                        <m:t>=</m:t>
                      </m:r>
                      <m:f>
                        <m:fPr>
                          <m:ctrlPr>
                            <a:rPr lang="en-US" b="1" i="1" dirty="0" smtClean="0">
                              <a:latin typeface="Cambria Math" panose="02040503050406030204" pitchFamily="18" charset="0"/>
                            </a:rPr>
                          </m:ctrlPr>
                        </m:fPr>
                        <m:num>
                          <m:r>
                            <a:rPr lang="en-US" b="1" i="1" dirty="0" smtClean="0">
                              <a:latin typeface="Cambria Math" panose="02040503050406030204" pitchFamily="18" charset="0"/>
                            </a:rPr>
                            <m:t>𝒑</m:t>
                          </m:r>
                        </m:num>
                        <m:den>
                          <m:r>
                            <a:rPr lang="en-US" b="1" i="1" dirty="0" smtClean="0">
                              <a:latin typeface="Cambria Math" panose="02040503050406030204" pitchFamily="18" charset="0"/>
                            </a:rPr>
                            <m:t>𝟏𝟎𝟎</m:t>
                          </m:r>
                        </m:den>
                      </m:f>
                      <m:d>
                        <m:dPr>
                          <m:ctrlPr>
                            <a:rPr lang="en-US" b="1" i="1" dirty="0" smtClean="0">
                              <a:latin typeface="Cambria Math" panose="02040503050406030204" pitchFamily="18" charset="0"/>
                            </a:rPr>
                          </m:ctrlPr>
                        </m:dPr>
                        <m:e>
                          <m:r>
                            <a:rPr lang="en-US" b="1" i="1" dirty="0" smtClean="0">
                              <a:latin typeface="Cambria Math" panose="02040503050406030204" pitchFamily="18" charset="0"/>
                            </a:rPr>
                            <m:t>𝒏</m:t>
                          </m:r>
                          <m:r>
                            <a:rPr lang="en-US" b="1" i="1" dirty="0" smtClean="0">
                              <a:latin typeface="Cambria Math" panose="02040503050406030204" pitchFamily="18" charset="0"/>
                            </a:rPr>
                            <m:t>+</m:t>
                          </m:r>
                          <m:r>
                            <a:rPr lang="en-US" b="1" i="1" dirty="0" smtClean="0">
                              <a:latin typeface="Cambria Math" panose="02040503050406030204" pitchFamily="18" charset="0"/>
                            </a:rPr>
                            <m:t>𝟏</m:t>
                          </m:r>
                        </m:e>
                      </m:d>
                    </m:oMath>
                  </m:oMathPara>
                </a14:m>
                <a:endParaRPr lang="en-US" b="1" dirty="0"/>
              </a:p>
              <a:p>
                <a:pPr>
                  <a:spcBef>
                    <a:spcPts val="600"/>
                  </a:spcBef>
                  <a:spcAft>
                    <a:spcPts val="0"/>
                  </a:spcAft>
                </a:pPr>
                <a:r>
                  <a:rPr lang="en-US" dirty="0"/>
                  <a:t>Once we obtain the location, we are ready to calculate the 𝑝</a:t>
                </a:r>
                <a:r>
                  <a:rPr lang="en-US" dirty="0" err="1"/>
                  <a:t>th</a:t>
                </a:r>
                <a:r>
                  <a:rPr lang="en-US" dirty="0"/>
                  <a:t> percentile.</a:t>
                </a:r>
              </a:p>
              <a:p>
                <a:pPr>
                  <a:spcBef>
                    <a:spcPts val="600"/>
                  </a:spcBef>
                  <a:spcAft>
                    <a:spcPts val="0"/>
                  </a:spcAft>
                </a:pPr>
                <a:r>
                  <a:rPr lang="en-US" dirty="0"/>
                  <a:t>As an example, let us calculate the 85</a:t>
                </a:r>
                <a:r>
                  <a:rPr lang="en-US" baseline="30000" dirty="0"/>
                  <a:t>th</a:t>
                </a:r>
                <a:r>
                  <a:rPr lang="en-US" dirty="0"/>
                  <a:t> percentile for the home sales data.</a:t>
                </a:r>
              </a:p>
            </p:txBody>
          </p:sp>
        </mc:Choice>
        <mc:Fallback xmlns="">
          <p:sp>
            <p:nvSpPr>
              <p:cNvPr id="3" name="Text Placeholder 2">
                <a:extLst>
                  <a:ext uri="{FF2B5EF4-FFF2-40B4-BE49-F238E27FC236}">
                    <a16:creationId xmlns:a16="http://schemas.microsoft.com/office/drawing/2014/main" id="{B711BFCB-EB2F-8354-E853-4E88BCE063BB}"/>
                  </a:ext>
                </a:extLst>
              </p:cNvPr>
              <p:cNvSpPr>
                <a:spLocks noGrp="1" noRot="1" noChangeAspect="1" noMove="1" noResize="1" noEditPoints="1" noAdjustHandles="1" noChangeArrowheads="1" noChangeShapeType="1" noTextEdit="1"/>
              </p:cNvSpPr>
              <p:nvPr>
                <p:ph type="body" sz="quarter" idx="15"/>
              </p:nvPr>
            </p:nvSpPr>
            <p:spPr>
              <a:xfrm>
                <a:off x="740228" y="1308537"/>
                <a:ext cx="10711543" cy="4240925"/>
              </a:xfrm>
              <a:blipFill>
                <a:blip r:embed="rId3"/>
                <a:stretch>
                  <a:fillRect l="-1706" t="-2302" r="-1706" b="-3453"/>
                </a:stretch>
              </a:blipFill>
            </p:spPr>
            <p:txBody>
              <a:bodyPr/>
              <a:lstStyle/>
              <a:p>
                <a:r>
                  <a:rPr lang="en-US">
                    <a:noFill/>
                  </a:rPr>
                  <a:t> </a:t>
                </a:r>
              </a:p>
            </p:txBody>
          </p:sp>
        </mc:Fallback>
      </mc:AlternateContent>
    </p:spTree>
    <p:extLst>
      <p:ext uri="{BB962C8B-B14F-4D97-AF65-F5344CB8AC3E}">
        <p14:creationId xmlns:p14="http://schemas.microsoft.com/office/powerpoint/2010/main" val="3932273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9A2D-937A-7FEF-39B6-1454A84C4633}"/>
              </a:ext>
            </a:extLst>
          </p:cNvPr>
          <p:cNvSpPr>
            <a:spLocks noGrp="1"/>
          </p:cNvSpPr>
          <p:nvPr>
            <p:ph type="title"/>
          </p:nvPr>
        </p:nvSpPr>
        <p:spPr/>
        <p:txBody>
          <a:bodyPr/>
          <a:lstStyle/>
          <a:p>
            <a:r>
              <a:rPr lang="en-US" dirty="0"/>
              <a:t>An Application of the Percentile</a:t>
            </a:r>
          </a:p>
        </p:txBody>
      </p:sp>
      <p:sp>
        <p:nvSpPr>
          <p:cNvPr id="3" name="Text Placeholder 2">
            <a:extLst>
              <a:ext uri="{FF2B5EF4-FFF2-40B4-BE49-F238E27FC236}">
                <a16:creationId xmlns:a16="http://schemas.microsoft.com/office/drawing/2014/main" id="{19355C59-8D17-D189-1796-4947F71B6284}"/>
              </a:ext>
            </a:extLst>
          </p:cNvPr>
          <p:cNvSpPr>
            <a:spLocks noGrp="1"/>
          </p:cNvSpPr>
          <p:nvPr>
            <p:ph type="body" sz="quarter" idx="15"/>
          </p:nvPr>
        </p:nvSpPr>
        <p:spPr>
          <a:xfrm>
            <a:off x="793194" y="1311012"/>
            <a:ext cx="10560606" cy="756745"/>
          </a:xfrm>
        </p:spPr>
        <p:txBody>
          <a:bodyPr>
            <a:noAutofit/>
          </a:bodyPr>
          <a:lstStyle/>
          <a:p>
            <a:pPr>
              <a:lnSpc>
                <a:spcPct val="100000"/>
              </a:lnSpc>
              <a:spcBef>
                <a:spcPts val="600"/>
              </a:spcBef>
              <a:spcAft>
                <a:spcPts val="0"/>
              </a:spcAft>
            </a:pPr>
            <a:r>
              <a:rPr lang="en-US" dirty="0"/>
              <a:t>With the home sales data arranged in ascending order, we indicate the position of each observation directly below its value.</a:t>
            </a:r>
          </a:p>
        </p:txBody>
      </p:sp>
      <p:graphicFrame>
        <p:nvGraphicFramePr>
          <p:cNvPr id="5" name="Table 5">
            <a:extLst>
              <a:ext uri="{FF2B5EF4-FFF2-40B4-BE49-F238E27FC236}">
                <a16:creationId xmlns:a16="http://schemas.microsoft.com/office/drawing/2014/main" id="{0D1A0642-FDBD-AB9D-7486-304154FB2E52}"/>
              </a:ext>
            </a:extLst>
          </p:cNvPr>
          <p:cNvGraphicFramePr>
            <a:graphicFrameLocks noGrp="1"/>
          </p:cNvGraphicFramePr>
          <p:nvPr>
            <p:ph type="tbl" sz="quarter" idx="22"/>
            <p:extLst>
              <p:ext uri="{D42A27DB-BD31-4B8C-83A1-F6EECF244321}">
                <p14:modId xmlns:p14="http://schemas.microsoft.com/office/powerpoint/2010/main" val="2216978914"/>
              </p:ext>
            </p:extLst>
          </p:nvPr>
        </p:nvGraphicFramePr>
        <p:xfrm>
          <a:off x="793194" y="2208094"/>
          <a:ext cx="10698480" cy="756745"/>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1291337816"/>
                    </a:ext>
                  </a:extLst>
                </a:gridCol>
                <a:gridCol w="822960">
                  <a:extLst>
                    <a:ext uri="{9D8B030D-6E8A-4147-A177-3AD203B41FA5}">
                      <a16:colId xmlns:a16="http://schemas.microsoft.com/office/drawing/2014/main" val="2585254363"/>
                    </a:ext>
                  </a:extLst>
                </a:gridCol>
                <a:gridCol w="822960">
                  <a:extLst>
                    <a:ext uri="{9D8B030D-6E8A-4147-A177-3AD203B41FA5}">
                      <a16:colId xmlns:a16="http://schemas.microsoft.com/office/drawing/2014/main" val="1543800299"/>
                    </a:ext>
                  </a:extLst>
                </a:gridCol>
                <a:gridCol w="822960">
                  <a:extLst>
                    <a:ext uri="{9D8B030D-6E8A-4147-A177-3AD203B41FA5}">
                      <a16:colId xmlns:a16="http://schemas.microsoft.com/office/drawing/2014/main" val="1014061565"/>
                    </a:ext>
                  </a:extLst>
                </a:gridCol>
                <a:gridCol w="822960">
                  <a:extLst>
                    <a:ext uri="{9D8B030D-6E8A-4147-A177-3AD203B41FA5}">
                      <a16:colId xmlns:a16="http://schemas.microsoft.com/office/drawing/2014/main" val="932901749"/>
                    </a:ext>
                  </a:extLst>
                </a:gridCol>
                <a:gridCol w="822960">
                  <a:extLst>
                    <a:ext uri="{9D8B030D-6E8A-4147-A177-3AD203B41FA5}">
                      <a16:colId xmlns:a16="http://schemas.microsoft.com/office/drawing/2014/main" val="1132871650"/>
                    </a:ext>
                  </a:extLst>
                </a:gridCol>
                <a:gridCol w="822960">
                  <a:extLst>
                    <a:ext uri="{9D8B030D-6E8A-4147-A177-3AD203B41FA5}">
                      <a16:colId xmlns:a16="http://schemas.microsoft.com/office/drawing/2014/main" val="1930362237"/>
                    </a:ext>
                  </a:extLst>
                </a:gridCol>
                <a:gridCol w="822960">
                  <a:extLst>
                    <a:ext uri="{9D8B030D-6E8A-4147-A177-3AD203B41FA5}">
                      <a16:colId xmlns:a16="http://schemas.microsoft.com/office/drawing/2014/main" val="1409272277"/>
                    </a:ext>
                  </a:extLst>
                </a:gridCol>
                <a:gridCol w="822960">
                  <a:extLst>
                    <a:ext uri="{9D8B030D-6E8A-4147-A177-3AD203B41FA5}">
                      <a16:colId xmlns:a16="http://schemas.microsoft.com/office/drawing/2014/main" val="2594969779"/>
                    </a:ext>
                  </a:extLst>
                </a:gridCol>
                <a:gridCol w="822960">
                  <a:extLst>
                    <a:ext uri="{9D8B030D-6E8A-4147-A177-3AD203B41FA5}">
                      <a16:colId xmlns:a16="http://schemas.microsoft.com/office/drawing/2014/main" val="3523479073"/>
                    </a:ext>
                  </a:extLst>
                </a:gridCol>
                <a:gridCol w="822960">
                  <a:extLst>
                    <a:ext uri="{9D8B030D-6E8A-4147-A177-3AD203B41FA5}">
                      <a16:colId xmlns:a16="http://schemas.microsoft.com/office/drawing/2014/main" val="2487751299"/>
                    </a:ext>
                  </a:extLst>
                </a:gridCol>
                <a:gridCol w="822960">
                  <a:extLst>
                    <a:ext uri="{9D8B030D-6E8A-4147-A177-3AD203B41FA5}">
                      <a16:colId xmlns:a16="http://schemas.microsoft.com/office/drawing/2014/main" val="479694325"/>
                    </a:ext>
                  </a:extLst>
                </a:gridCol>
                <a:gridCol w="822960">
                  <a:extLst>
                    <a:ext uri="{9D8B030D-6E8A-4147-A177-3AD203B41FA5}">
                      <a16:colId xmlns:a16="http://schemas.microsoft.com/office/drawing/2014/main" val="2939959732"/>
                    </a:ext>
                  </a:extLst>
                </a:gridCol>
              </a:tblGrid>
              <a:tr h="382273">
                <a:tc>
                  <a:txBody>
                    <a:bodyPr/>
                    <a:lstStyle/>
                    <a:p>
                      <a:pPr algn="l" fontAlgn="b"/>
                      <a:r>
                        <a:rPr lang="en-US" sz="1600" b="0" i="0" u="none" strike="noStrike" dirty="0">
                          <a:solidFill>
                            <a:srgbClr val="000000"/>
                          </a:solidFill>
                          <a:effectLst/>
                          <a:latin typeface="Arial" panose="020B0604020202020204" pitchFamily="34" charset="0"/>
                          <a:cs typeface="Arial" panose="020B0604020202020204" pitchFamily="34" charset="0"/>
                        </a:rPr>
                        <a:t> Price</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108,000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138,000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138,000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142,000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186,000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199,500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208,000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254,000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254,000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257,500</a:t>
                      </a:r>
                    </a:p>
                  </a:txBody>
                  <a:tcPr marL="6350" marR="6350" marT="6350" marB="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298,000</a:t>
                      </a:r>
                    </a:p>
                  </a:txBody>
                  <a:tcPr marL="6350" marR="6350" marT="6350" marB="0"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456,250</a:t>
                      </a:r>
                    </a:p>
                  </a:txBody>
                  <a:tcPr marL="6350" marR="6350" marT="6350" marB="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2789201957"/>
                  </a:ext>
                </a:extLst>
              </a:tr>
              <a:tr h="374472">
                <a:tc>
                  <a:txBody>
                    <a:bodyPr/>
                    <a:lstStyle/>
                    <a:p>
                      <a:pPr algn="l"/>
                      <a:r>
                        <a:rPr lang="en-US" sz="1600" b="0" i="0" u="none" strike="noStrike" dirty="0">
                          <a:solidFill>
                            <a:srgbClr val="000000"/>
                          </a:solidFill>
                          <a:effectLst/>
                          <a:latin typeface="Arial" panose="020B0604020202020204" pitchFamily="34" charset="0"/>
                          <a:cs typeface="Arial" panose="020B0604020202020204" pitchFamily="34" charset="0"/>
                        </a:rPr>
                        <a:t> Position</a:t>
                      </a:r>
                      <a:endParaRPr lang="en-US" sz="1600" dirty="0">
                        <a:solidFill>
                          <a:srgbClr val="000000"/>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r>
                        <a:rPr lang="en-US" sz="1600" dirty="0">
                          <a:solidFill>
                            <a:srgbClr val="000000"/>
                          </a:solidFill>
                          <a:latin typeface="Arial" panose="020B0604020202020204" pitchFamily="34" charset="0"/>
                          <a:cs typeface="Arial" panose="020B0604020202020204"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r>
                        <a:rPr lang="en-US" sz="1600" dirty="0">
                          <a:solidFill>
                            <a:srgbClr val="000000"/>
                          </a:solidFill>
                          <a:latin typeface="Arial" panose="020B0604020202020204" pitchFamily="34" charset="0"/>
                          <a:cs typeface="Arial" panose="020B0604020202020204" pitchFamily="34" charset="0"/>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r>
                        <a:rPr lang="en-US" sz="1600" dirty="0">
                          <a:solidFill>
                            <a:srgbClr val="000000"/>
                          </a:solidFill>
                          <a:latin typeface="Arial" panose="020B0604020202020204" pitchFamily="34" charset="0"/>
                          <a:cs typeface="Arial" panose="020B0604020202020204" pitchFamily="34" charset="0"/>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r>
                        <a:rPr lang="en-US" sz="1600" dirty="0">
                          <a:solidFill>
                            <a:srgbClr val="000000"/>
                          </a:solidFill>
                          <a:latin typeface="Arial" panose="020B0604020202020204" pitchFamily="34" charset="0"/>
                          <a:cs typeface="Arial" panose="020B0604020202020204" pitchFamily="34" charset="0"/>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r>
                        <a:rPr lang="en-US" sz="1600" dirty="0">
                          <a:solidFill>
                            <a:srgbClr val="000000"/>
                          </a:solidFill>
                          <a:latin typeface="Arial" panose="020B0604020202020204" pitchFamily="34" charset="0"/>
                          <a:cs typeface="Arial" panose="020B0604020202020204" pitchFamily="34" charset="0"/>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r>
                        <a:rPr lang="en-US" sz="1600" dirty="0">
                          <a:solidFill>
                            <a:srgbClr val="000000"/>
                          </a:solidFill>
                          <a:latin typeface="Arial" panose="020B0604020202020204" pitchFamily="34" charset="0"/>
                          <a:cs typeface="Arial" panose="020B0604020202020204" pitchFamily="34" charset="0"/>
                        </a:rPr>
                        <a:t>6</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r>
                        <a:rPr lang="en-US" sz="1600" dirty="0">
                          <a:solidFill>
                            <a:srgbClr val="000000"/>
                          </a:solidFill>
                          <a:latin typeface="Arial" panose="020B0604020202020204" pitchFamily="34" charset="0"/>
                          <a:cs typeface="Arial" panose="020B0604020202020204" pitchFamily="34" charset="0"/>
                        </a:rPr>
                        <a:t>7</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r>
                        <a:rPr lang="en-US" sz="1600" dirty="0">
                          <a:solidFill>
                            <a:srgbClr val="000000"/>
                          </a:solidFill>
                          <a:latin typeface="Arial" panose="020B0604020202020204" pitchFamily="34" charset="0"/>
                          <a:cs typeface="Arial" panose="020B0604020202020204" pitchFamily="34" charset="0"/>
                        </a:rPr>
                        <a:t>8</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tabLst>
                          <a:tab pos="914400" algn="r"/>
                        </a:tabLst>
                      </a:pPr>
                      <a:r>
                        <a:rPr lang="en-US" sz="1600" dirty="0">
                          <a:solidFill>
                            <a:srgbClr val="000000"/>
                          </a:solidFill>
                          <a:latin typeface="Arial" panose="020B0604020202020204" pitchFamily="34" charset="0"/>
                          <a:cs typeface="Arial" panose="020B0604020202020204" pitchFamily="34" charset="0"/>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tabLst>
                          <a:tab pos="914400" algn="r"/>
                        </a:tabLst>
                      </a:pPr>
                      <a:r>
                        <a:rPr lang="en-US" sz="1600" dirty="0">
                          <a:solidFill>
                            <a:srgbClr val="000000"/>
                          </a:solidFill>
                          <a:latin typeface="Arial" panose="020B0604020202020204" pitchFamily="34" charset="0"/>
                          <a:cs typeface="Arial" panose="020B0604020202020204" pitchFamily="34" charset="0"/>
                        </a:rPr>
                        <a:t>10</a:t>
                      </a:r>
                    </a:p>
                  </a:txBody>
                  <a:tcPr marL="0" marR="0" marT="0" marB="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tabLst>
                          <a:tab pos="914400" algn="r"/>
                        </a:tabLst>
                      </a:pPr>
                      <a:r>
                        <a:rPr lang="en-US" sz="1600" dirty="0">
                          <a:solidFill>
                            <a:srgbClr val="000000"/>
                          </a:solidFill>
                          <a:latin typeface="Arial" panose="020B0604020202020204" pitchFamily="34" charset="0"/>
                          <a:cs typeface="Arial" panose="020B0604020202020204" pitchFamily="34" charset="0"/>
                        </a:rPr>
                        <a:t>11</a:t>
                      </a:r>
                    </a:p>
                  </a:txBody>
                  <a:tcPr marL="0" marR="0" marT="0" marB="0" anchor="ctr">
                    <a:lnL w="1270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ctr">
                        <a:tabLst>
                          <a:tab pos="914400" algn="r"/>
                        </a:tabLst>
                      </a:pPr>
                      <a:r>
                        <a:rPr lang="en-US" sz="1600" dirty="0">
                          <a:solidFill>
                            <a:srgbClr val="000000"/>
                          </a:solidFill>
                          <a:latin typeface="Arial" panose="020B0604020202020204" pitchFamily="34" charset="0"/>
                          <a:cs typeface="Arial" panose="020B0604020202020204" pitchFamily="34" charset="0"/>
                        </a:rPr>
                        <a:t>12</a:t>
                      </a:r>
                    </a:p>
                  </a:txBody>
                  <a:tcPr marL="0" marR="0" marT="0" marB="0" anchor="ctr">
                    <a:lnL w="12700" cap="flat" cmpd="sng" algn="ctr">
                      <a:no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2940537830"/>
                  </a:ext>
                </a:extLst>
              </a:tr>
            </a:tbl>
          </a:graphicData>
        </a:graphic>
      </p:graphicFrame>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BF6DDF0B-47DE-0818-C4E8-0D90DFFB599E}"/>
                  </a:ext>
                </a:extLst>
              </p:cNvPr>
              <p:cNvSpPr>
                <a:spLocks noGrp="1"/>
              </p:cNvSpPr>
              <p:nvPr>
                <p:ph type="body" sz="quarter" idx="18"/>
              </p:nvPr>
            </p:nvSpPr>
            <p:spPr>
              <a:xfrm>
                <a:off x="793193" y="3139559"/>
                <a:ext cx="10560607" cy="2575444"/>
              </a:xfrm>
            </p:spPr>
            <p:txBody>
              <a:bodyPr>
                <a:normAutofit/>
              </a:bodyPr>
              <a:lstStyle/>
              <a:p>
                <a:pPr>
                  <a:lnSpc>
                    <a:spcPct val="100000"/>
                  </a:lnSpc>
                  <a:spcBef>
                    <a:spcPts val="600"/>
                  </a:spcBef>
                  <a:spcAft>
                    <a:spcPts val="600"/>
                  </a:spcAft>
                </a:pPr>
                <a:r>
                  <a:rPr lang="en-US" dirty="0"/>
                  <a:t>The location of the 85</a:t>
                </a:r>
                <a:r>
                  <a:rPr lang="en-US" baseline="30000" dirty="0"/>
                  <a:t>th</a:t>
                </a:r>
                <a:r>
                  <a:rPr lang="en-US" dirty="0"/>
                  <a:t> percentile is</a:t>
                </a:r>
              </a:p>
              <a:p>
                <a:pPr marL="914400">
                  <a:lnSpc>
                    <a:spcPct val="100000"/>
                  </a:lnSpc>
                  <a:spcBef>
                    <a:spcPts val="600"/>
                  </a:spcBef>
                  <a:spcAft>
                    <a:spcPts val="600"/>
                  </a:spcAft>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𝐿</m:t>
                          </m:r>
                        </m:e>
                        <m:sub>
                          <m:r>
                            <a:rPr lang="en-US" b="0" i="1" dirty="0" smtClean="0">
                              <a:latin typeface="Cambria Math" panose="02040503050406030204" pitchFamily="18" charset="0"/>
                            </a:rPr>
                            <m:t>85</m:t>
                          </m:r>
                        </m:sub>
                      </m:sSub>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𝑝</m:t>
                          </m:r>
                        </m:num>
                        <m:den>
                          <m:r>
                            <a:rPr lang="en-US" b="0" i="1" dirty="0" smtClean="0">
                              <a:latin typeface="Cambria Math" panose="02040503050406030204" pitchFamily="18" charset="0"/>
                            </a:rPr>
                            <m:t>100</m:t>
                          </m:r>
                        </m:den>
                      </m:f>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+1</m:t>
                          </m:r>
                        </m:e>
                      </m:d>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85</m:t>
                          </m:r>
                        </m:num>
                        <m:den>
                          <m:r>
                            <a:rPr lang="en-US" i="1" dirty="0">
                              <a:latin typeface="Cambria Math" panose="02040503050406030204" pitchFamily="18" charset="0"/>
                            </a:rPr>
                            <m:t>100</m:t>
                          </m:r>
                        </m:den>
                      </m:f>
                      <m:d>
                        <m:dPr>
                          <m:ctrlPr>
                            <a:rPr lang="en-US" i="1" dirty="0">
                              <a:latin typeface="Cambria Math" panose="02040503050406030204" pitchFamily="18" charset="0"/>
                            </a:rPr>
                          </m:ctrlPr>
                        </m:dPr>
                        <m:e>
                          <m:r>
                            <a:rPr lang="en-US" b="0" i="1" dirty="0" smtClean="0">
                              <a:latin typeface="Cambria Math" panose="02040503050406030204" pitchFamily="18" charset="0"/>
                            </a:rPr>
                            <m:t>12</m:t>
                          </m:r>
                          <m:r>
                            <a:rPr lang="en-US" i="1" dirty="0">
                              <a:latin typeface="Cambria Math" panose="02040503050406030204" pitchFamily="18" charset="0"/>
                            </a:rPr>
                            <m:t>+1</m:t>
                          </m:r>
                        </m:e>
                      </m:d>
                      <m:r>
                        <a:rPr lang="en-US" b="0" i="1" dirty="0" smtClean="0">
                          <a:latin typeface="Cambria Math" panose="02040503050406030204" pitchFamily="18" charset="0"/>
                        </a:rPr>
                        <m:t>=11.05</m:t>
                      </m:r>
                    </m:oMath>
                  </m:oMathPara>
                </a14:m>
                <a:endParaRPr lang="en-US" dirty="0"/>
              </a:p>
              <a:p>
                <a:pPr>
                  <a:lnSpc>
                    <a:spcPct val="100000"/>
                  </a:lnSpc>
                  <a:spcBef>
                    <a:spcPts val="600"/>
                  </a:spcBef>
                  <a:spcAft>
                    <a:spcPts val="600"/>
                  </a:spcAft>
                </a:pPr>
                <a:r>
                  <a:rPr lang="en-US" dirty="0"/>
                  <a:t>The interpretation of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𝐿</m:t>
                        </m:r>
                      </m:e>
                      <m:sub>
                        <m:r>
                          <a:rPr lang="en-US" b="0" i="1" dirty="0" smtClean="0">
                            <a:latin typeface="Cambria Math" panose="02040503050406030204" pitchFamily="18" charset="0"/>
                          </a:rPr>
                          <m:t>85</m:t>
                        </m:r>
                      </m:sub>
                    </m:sSub>
                    <m:r>
                      <a:rPr lang="en-US" b="0" i="1" dirty="0" smtClean="0">
                        <a:latin typeface="Cambria Math" panose="02040503050406030204" pitchFamily="18" charset="0"/>
                      </a:rPr>
                      <m:t>=11.05</m:t>
                    </m:r>
                  </m:oMath>
                </a14:m>
                <a:r>
                  <a:rPr lang="en-US" dirty="0"/>
                  <a:t> is that the 85</a:t>
                </a:r>
                <a:r>
                  <a:rPr lang="en-US" baseline="30000" dirty="0"/>
                  <a:t>th</a:t>
                </a:r>
                <a:r>
                  <a:rPr lang="en-US" dirty="0"/>
                  <a:t> percentile is 5% of the way between the values in position 11 and 12 (see notes for Excel calculations.)</a:t>
                </a:r>
              </a:p>
              <a:p>
                <a:pPr marL="914400">
                  <a:lnSpc>
                    <a:spcPct val="100000"/>
                  </a:lnSpc>
                  <a:spcBef>
                    <a:spcPts val="600"/>
                  </a:spcBef>
                </a:pPr>
                <a14:m>
                  <m:oMathPara xmlns:m="http://schemas.openxmlformats.org/officeDocument/2006/math">
                    <m:oMathParaPr>
                      <m:jc m:val="left"/>
                    </m:oMathParaPr>
                    <m:oMath xmlns:m="http://schemas.openxmlformats.org/officeDocument/2006/math">
                      <m:r>
                        <m:rPr>
                          <m:nor/>
                        </m:rPr>
                        <a:rPr lang="en-US" b="0" i="0" smtClean="0">
                          <a:latin typeface="Arial" panose="020B0604020202020204" pitchFamily="34" charset="0"/>
                          <a:cs typeface="Arial" panose="020B0604020202020204" pitchFamily="34" charset="0"/>
                        </a:rPr>
                        <m:t>85</m:t>
                      </m:r>
                      <m:r>
                        <m:rPr>
                          <m:nor/>
                        </m:rPr>
                        <a:rPr lang="en-US" b="0" i="0" smtClean="0">
                          <a:latin typeface="Arial" panose="020B0604020202020204" pitchFamily="34" charset="0"/>
                          <a:cs typeface="Arial" panose="020B0604020202020204" pitchFamily="34" charset="0"/>
                        </a:rPr>
                        <m:t>th</m:t>
                      </m:r>
                      <m:r>
                        <m:rPr>
                          <m:nor/>
                        </m:rPr>
                        <a:rPr lang="en-US" b="0" i="0" smtClean="0">
                          <a:latin typeface="Arial" panose="020B0604020202020204" pitchFamily="34" charset="0"/>
                          <a:cs typeface="Arial" panose="020B0604020202020204" pitchFamily="34" charset="0"/>
                        </a:rPr>
                        <m:t> </m:t>
                      </m:r>
                      <m:r>
                        <m:rPr>
                          <m:nor/>
                        </m:rPr>
                        <a:rPr lang="en-US" b="0" i="0" smtClean="0">
                          <a:latin typeface="Arial" panose="020B0604020202020204" pitchFamily="34" charset="0"/>
                          <a:cs typeface="Arial" panose="020B0604020202020204" pitchFamily="34" charset="0"/>
                        </a:rPr>
                        <m:t>percentile</m:t>
                      </m:r>
                      <m:r>
                        <a:rPr lang="en-US" b="0" i="1" smtClean="0">
                          <a:latin typeface="Cambria Math" panose="02040503050406030204" pitchFamily="18" charset="0"/>
                        </a:rPr>
                        <m:t>=298,000+0.05</m:t>
                      </m:r>
                      <m:d>
                        <m:dPr>
                          <m:ctrlPr>
                            <a:rPr lang="en-US" b="0" i="1" smtClean="0">
                              <a:latin typeface="Cambria Math" panose="02040503050406030204" pitchFamily="18" charset="0"/>
                            </a:rPr>
                          </m:ctrlPr>
                        </m:dPr>
                        <m:e>
                          <m:r>
                            <a:rPr lang="en-US" b="0" i="1" smtClean="0">
                              <a:latin typeface="Cambria Math" panose="02040503050406030204" pitchFamily="18" charset="0"/>
                            </a:rPr>
                            <m:t>456,250−298,000</m:t>
                          </m:r>
                        </m:e>
                      </m:d>
                      <m:r>
                        <a:rPr lang="en-US" b="0" i="1" smtClean="0">
                          <a:latin typeface="Cambria Math" panose="02040503050406030204" pitchFamily="18" charset="0"/>
                        </a:rPr>
                        <m:t>=305,912.50</m:t>
                      </m:r>
                    </m:oMath>
                  </m:oMathPara>
                </a14:m>
                <a:endParaRPr lang="en-US" dirty="0"/>
              </a:p>
            </p:txBody>
          </p:sp>
        </mc:Choice>
        <mc:Fallback xmlns="">
          <p:sp>
            <p:nvSpPr>
              <p:cNvPr id="4" name="Text Placeholder 3">
                <a:extLst>
                  <a:ext uri="{FF2B5EF4-FFF2-40B4-BE49-F238E27FC236}">
                    <a16:creationId xmlns:a16="http://schemas.microsoft.com/office/drawing/2014/main" id="{BF6DDF0B-47DE-0818-C4E8-0D90DFFB599E}"/>
                  </a:ext>
                </a:extLst>
              </p:cNvPr>
              <p:cNvSpPr>
                <a:spLocks noGrp="1" noRot="1" noChangeAspect="1" noMove="1" noResize="1" noEditPoints="1" noAdjustHandles="1" noChangeArrowheads="1" noChangeShapeType="1" noTextEdit="1"/>
              </p:cNvSpPr>
              <p:nvPr>
                <p:ph type="body" sz="quarter" idx="18"/>
              </p:nvPr>
            </p:nvSpPr>
            <p:spPr>
              <a:xfrm>
                <a:off x="793193" y="3139559"/>
                <a:ext cx="10560607" cy="2575444"/>
              </a:xfrm>
              <a:blipFill>
                <a:blip r:embed="rId3"/>
                <a:stretch>
                  <a:fillRect l="-1731" t="-3310" b="-946"/>
                </a:stretch>
              </a:blipFill>
            </p:spPr>
            <p:txBody>
              <a:bodyPr/>
              <a:lstStyle/>
              <a:p>
                <a:r>
                  <a:rPr lang="en-US">
                    <a:noFill/>
                  </a:rPr>
                  <a:t> </a:t>
                </a:r>
              </a:p>
            </p:txBody>
          </p:sp>
        </mc:Fallback>
      </mc:AlternateContent>
    </p:spTree>
    <p:extLst>
      <p:ext uri="{BB962C8B-B14F-4D97-AF65-F5344CB8AC3E}">
        <p14:creationId xmlns:p14="http://schemas.microsoft.com/office/powerpoint/2010/main" val="448081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1F1D-9E5C-6CD7-CC31-6FF6664D931F}"/>
              </a:ext>
            </a:extLst>
          </p:cNvPr>
          <p:cNvSpPr>
            <a:spLocks noGrp="1"/>
          </p:cNvSpPr>
          <p:nvPr>
            <p:ph type="title"/>
          </p:nvPr>
        </p:nvSpPr>
        <p:spPr/>
        <p:txBody>
          <a:bodyPr/>
          <a:lstStyle/>
          <a:p>
            <a:r>
              <a:rPr lang="en-US" dirty="0"/>
              <a:t>Quartiles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711BFCB-EB2F-8354-E853-4E88BCE063BB}"/>
                  </a:ext>
                </a:extLst>
              </p:cNvPr>
              <p:cNvSpPr>
                <a:spLocks noGrp="1"/>
              </p:cNvSpPr>
              <p:nvPr>
                <p:ph type="body" sz="quarter" idx="15"/>
              </p:nvPr>
            </p:nvSpPr>
            <p:spPr>
              <a:xfrm>
                <a:off x="740228" y="1359409"/>
                <a:ext cx="10711543" cy="4139181"/>
              </a:xfrm>
            </p:spPr>
            <p:txBody>
              <a:bodyPr/>
              <a:lstStyle/>
              <a:p>
                <a:pPr>
                  <a:spcAft>
                    <a:spcPts val="0"/>
                  </a:spcAft>
                </a:pPr>
                <a:r>
                  <a:rPr lang="en-US" b="1" dirty="0">
                    <a:solidFill>
                      <a:srgbClr val="0070C0"/>
                    </a:solidFill>
                  </a:rPr>
                  <a:t>Quartiles</a:t>
                </a:r>
                <a:r>
                  <a:rPr lang="en-US" dirty="0"/>
                  <a:t> are specific percentiles that divide the data set into four parts, with each part containing approximately 25% of the observations. </a:t>
                </a:r>
              </a:p>
              <a:p>
                <a:pPr>
                  <a:spcAft>
                    <a:spcPts val="0"/>
                  </a:spcAft>
                </a:pPr>
                <a:r>
                  <a:rPr lang="en-US" dirty="0"/>
                  <a:t>Quartiles are defined as follows:</a:t>
                </a:r>
              </a:p>
              <a:p>
                <a:pPr marL="914400">
                  <a:spcAft>
                    <a:spcPts val="0"/>
                  </a:spcAft>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first quartile, or 25</a:t>
                </a:r>
                <a:r>
                  <a:rPr lang="en-US" baseline="30000" dirty="0"/>
                  <a:t>th</a:t>
                </a:r>
                <a:r>
                  <a:rPr lang="en-US" dirty="0"/>
                  <a:t> percentile</a:t>
                </a:r>
              </a:p>
              <a:p>
                <a:pPr marL="914400">
                  <a:spcAft>
                    <a:spcPts val="0"/>
                  </a:spcAft>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second quartile, or 50</a:t>
                </a:r>
                <a:r>
                  <a:rPr lang="en-US" baseline="30000" dirty="0"/>
                  <a:t>th</a:t>
                </a:r>
                <a:r>
                  <a:rPr lang="en-US" dirty="0"/>
                  <a:t> percentile (also the median)</a:t>
                </a:r>
              </a:p>
              <a:p>
                <a:pPr marL="914400">
                  <a:spcAft>
                    <a:spcPts val="0"/>
                  </a:spcAft>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a14:m>
                <a:r>
                  <a:rPr lang="en-US" dirty="0"/>
                  <a:t> third quartile, or 75</a:t>
                </a:r>
                <a:r>
                  <a:rPr lang="en-US" baseline="30000" dirty="0"/>
                  <a:t>th</a:t>
                </a:r>
                <a:r>
                  <a:rPr lang="en-US" dirty="0"/>
                  <a:t> percentile</a:t>
                </a:r>
              </a:p>
              <a:p>
                <a:pPr>
                  <a:spcAft>
                    <a:spcPts val="0"/>
                  </a:spcAft>
                </a:pPr>
                <a:r>
                  <a:rPr lang="en-US" dirty="0"/>
                  <a:t>The difference between the third and first quartiles is often referred to as the </a:t>
                </a:r>
                <a:r>
                  <a:rPr lang="en-US" b="1" dirty="0">
                    <a:solidFill>
                      <a:srgbClr val="0070C0"/>
                    </a:solidFill>
                  </a:rPr>
                  <a:t>interquartile range</a:t>
                </a:r>
                <a:r>
                  <a:rPr lang="en-US" dirty="0"/>
                  <a:t>, or IQR.</a:t>
                </a:r>
              </a:p>
              <a:p>
                <a:pPr>
                  <a:spcAft>
                    <a:spcPts val="0"/>
                  </a:spcAft>
                </a:pPr>
                <a:r>
                  <a:rPr lang="en-US" dirty="0"/>
                  <a:t>The procedure for computing percentiles is also used to compute quartiles.</a:t>
                </a:r>
                <a:endParaRPr lang="en-US" i="1" dirty="0"/>
              </a:p>
            </p:txBody>
          </p:sp>
        </mc:Choice>
        <mc:Fallback xmlns="">
          <p:sp>
            <p:nvSpPr>
              <p:cNvPr id="3" name="Text Placeholder 2">
                <a:extLst>
                  <a:ext uri="{FF2B5EF4-FFF2-40B4-BE49-F238E27FC236}">
                    <a16:creationId xmlns:a16="http://schemas.microsoft.com/office/drawing/2014/main" id="{B711BFCB-EB2F-8354-E853-4E88BCE063BB}"/>
                  </a:ext>
                </a:extLst>
              </p:cNvPr>
              <p:cNvSpPr>
                <a:spLocks noGrp="1" noRot="1" noChangeAspect="1" noMove="1" noResize="1" noEditPoints="1" noAdjustHandles="1" noChangeArrowheads="1" noChangeShapeType="1" noTextEdit="1"/>
              </p:cNvSpPr>
              <p:nvPr>
                <p:ph type="body" sz="quarter" idx="15"/>
              </p:nvPr>
            </p:nvSpPr>
            <p:spPr>
              <a:xfrm>
                <a:off x="740228" y="1359409"/>
                <a:ext cx="10711543" cy="4139181"/>
              </a:xfrm>
              <a:blipFill>
                <a:blip r:embed="rId3"/>
                <a:stretch>
                  <a:fillRect l="-1706" t="-2062" b="-2504"/>
                </a:stretch>
              </a:blipFill>
            </p:spPr>
            <p:txBody>
              <a:bodyPr/>
              <a:lstStyle/>
              <a:p>
                <a:r>
                  <a:rPr lang="en-US">
                    <a:noFill/>
                  </a:rPr>
                  <a:t> </a:t>
                </a:r>
              </a:p>
            </p:txBody>
          </p:sp>
        </mc:Fallback>
      </mc:AlternateContent>
    </p:spTree>
    <p:extLst>
      <p:ext uri="{BB962C8B-B14F-4D97-AF65-F5344CB8AC3E}">
        <p14:creationId xmlns:p14="http://schemas.microsoft.com/office/powerpoint/2010/main" val="1052095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1F1D-9E5C-6CD7-CC31-6FF6664D931F}"/>
              </a:ext>
            </a:extLst>
          </p:cNvPr>
          <p:cNvSpPr>
            <a:spLocks noGrp="1"/>
          </p:cNvSpPr>
          <p:nvPr>
            <p:ph type="title"/>
          </p:nvPr>
        </p:nvSpPr>
        <p:spPr/>
        <p:txBody>
          <a:bodyPr/>
          <a:lstStyle/>
          <a:p>
            <a:r>
              <a:rPr lang="en-US" dirty="0"/>
              <a:t>An Application of Quartiles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711BFCB-EB2F-8354-E853-4E88BCE063BB}"/>
                  </a:ext>
                </a:extLst>
              </p:cNvPr>
              <p:cNvSpPr>
                <a:spLocks noGrp="1"/>
              </p:cNvSpPr>
              <p:nvPr>
                <p:ph type="body" sz="quarter" idx="15"/>
              </p:nvPr>
            </p:nvSpPr>
            <p:spPr>
              <a:xfrm>
                <a:off x="740228" y="1285625"/>
                <a:ext cx="10711543" cy="4392161"/>
              </a:xfrm>
            </p:spPr>
            <p:txBody>
              <a:bodyPr/>
              <a:lstStyle/>
              <a:p>
                <a:pPr>
                  <a:spcAft>
                    <a:spcPts val="0"/>
                  </a:spcAft>
                </a:pPr>
                <a:r>
                  <a:rPr lang="en-US" dirty="0"/>
                  <a:t>Let us calculate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3</m:t>
                        </m:r>
                      </m:sub>
                    </m:sSub>
                  </m:oMath>
                </a14:m>
                <a:r>
                  <a:rPr lang="en-US" dirty="0"/>
                  <a:t> for the home sales sample.</a:t>
                </a:r>
              </a:p>
              <a:p>
                <a:pPr>
                  <a:spcAft>
                    <a:spcPts val="1200"/>
                  </a:spcAft>
                </a:pPr>
                <a:r>
                  <a:rPr lang="en-US" dirty="0"/>
                  <a:t>First, we calculate the locations:</a:t>
                </a:r>
              </a:p>
              <a:p>
                <a:pPr marL="914400">
                  <a:spcAft>
                    <a:spcPts val="0"/>
                  </a:spcAft>
                </a:pPr>
                <a14:m>
                  <m:oMathPara xmlns:m="http://schemas.openxmlformats.org/officeDocument/2006/math">
                    <m:oMathParaPr>
                      <m:jc m:val="left"/>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𝐿</m:t>
                          </m:r>
                        </m:e>
                        <m:sub>
                          <m:r>
                            <a:rPr lang="en-US" b="0" i="1" dirty="0" smtClean="0">
                              <a:latin typeface="Cambria Math" panose="02040503050406030204" pitchFamily="18" charset="0"/>
                            </a:rPr>
                            <m:t>25</m:t>
                          </m:r>
                        </m:sub>
                      </m:sSub>
                      <m:r>
                        <a:rPr lang="en-US" b="0" i="1" dirty="0" smtClean="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25</m:t>
                          </m:r>
                        </m:num>
                        <m:den>
                          <m:r>
                            <a:rPr lang="en-US" i="1" dirty="0">
                              <a:latin typeface="Cambria Math" panose="02040503050406030204" pitchFamily="18" charset="0"/>
                            </a:rPr>
                            <m:t>100</m:t>
                          </m:r>
                        </m:den>
                      </m:f>
                      <m:d>
                        <m:dPr>
                          <m:ctrlPr>
                            <a:rPr lang="en-US" i="1" dirty="0">
                              <a:latin typeface="Cambria Math" panose="02040503050406030204" pitchFamily="18" charset="0"/>
                            </a:rPr>
                          </m:ctrlPr>
                        </m:dPr>
                        <m:e>
                          <m:r>
                            <a:rPr lang="en-US" b="0" i="1" dirty="0" smtClean="0">
                              <a:latin typeface="Cambria Math" panose="02040503050406030204" pitchFamily="18" charset="0"/>
                            </a:rPr>
                            <m:t>12</m:t>
                          </m:r>
                          <m:r>
                            <a:rPr lang="en-US" i="1" dirty="0">
                              <a:latin typeface="Cambria Math" panose="02040503050406030204" pitchFamily="18" charset="0"/>
                            </a:rPr>
                            <m:t>+1</m:t>
                          </m:r>
                        </m:e>
                      </m:d>
                      <m:r>
                        <a:rPr lang="en-US" b="0" i="1" dirty="0" smtClean="0">
                          <a:latin typeface="Cambria Math" panose="02040503050406030204" pitchFamily="18" charset="0"/>
                        </a:rPr>
                        <m:t>=3.25</m:t>
                      </m:r>
                      <m:r>
                        <m:rPr>
                          <m:nor/>
                        </m:rPr>
                        <a:rPr lang="en-US" b="0" i="0" dirty="0" smtClean="0">
                          <a:latin typeface="Arial" panose="020B0604020202020204" pitchFamily="34" charset="0"/>
                          <a:cs typeface="Arial" panose="020B0604020202020204" pitchFamily="34" charset="0"/>
                        </a:rPr>
                        <m:t>    </m:t>
                      </m:r>
                      <m:r>
                        <m:rPr>
                          <m:nor/>
                        </m:rPr>
                        <a:rPr lang="en-US" b="0" i="0" dirty="0" smtClean="0">
                          <a:latin typeface="Arial" panose="020B0604020202020204" pitchFamily="34" charset="0"/>
                          <a:cs typeface="Arial" panose="020B0604020202020204" pitchFamily="34" charset="0"/>
                        </a:rPr>
                        <m:t>and</m:t>
                      </m:r>
                      <m:r>
                        <m:rPr>
                          <m:nor/>
                        </m:rPr>
                        <a:rPr lang="en-US" b="0" i="0" dirty="0" smtClean="0">
                          <a:latin typeface="Arial" panose="020B0604020202020204" pitchFamily="34" charset="0"/>
                          <a:cs typeface="Arial" panose="020B0604020202020204" pitchFamily="34"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𝐿</m:t>
                          </m:r>
                        </m:e>
                        <m:sub>
                          <m:r>
                            <a:rPr lang="en-US" b="0" i="1" dirty="0" smtClean="0">
                              <a:latin typeface="Cambria Math" panose="02040503050406030204" pitchFamily="18" charset="0"/>
                            </a:rPr>
                            <m:t>7</m:t>
                          </m:r>
                          <m:r>
                            <a:rPr lang="en-US" i="1" dirty="0">
                              <a:latin typeface="Cambria Math" panose="02040503050406030204" pitchFamily="18" charset="0"/>
                            </a:rPr>
                            <m:t>5</m:t>
                          </m:r>
                        </m:sub>
                      </m:sSub>
                      <m:r>
                        <a:rPr lang="en-US" i="1" dirty="0">
                          <a:latin typeface="Cambria Math" panose="02040503050406030204" pitchFamily="18" charset="0"/>
                        </a:rPr>
                        <m:t>=</m:t>
                      </m:r>
                      <m:f>
                        <m:fPr>
                          <m:ctrlPr>
                            <a:rPr lang="en-US" i="1" dirty="0">
                              <a:latin typeface="Cambria Math" panose="02040503050406030204" pitchFamily="18" charset="0"/>
                            </a:rPr>
                          </m:ctrlPr>
                        </m:fPr>
                        <m:num>
                          <m:r>
                            <a:rPr lang="en-US" b="0" i="1" dirty="0" smtClean="0">
                              <a:latin typeface="Cambria Math" panose="02040503050406030204" pitchFamily="18" charset="0"/>
                            </a:rPr>
                            <m:t>7</m:t>
                          </m:r>
                          <m:r>
                            <a:rPr lang="en-US" i="1" dirty="0">
                              <a:latin typeface="Cambria Math" panose="02040503050406030204" pitchFamily="18" charset="0"/>
                            </a:rPr>
                            <m:t>5</m:t>
                          </m:r>
                        </m:num>
                        <m:den>
                          <m:r>
                            <a:rPr lang="en-US" i="1" dirty="0">
                              <a:latin typeface="Cambria Math" panose="02040503050406030204" pitchFamily="18" charset="0"/>
                            </a:rPr>
                            <m:t>100</m:t>
                          </m:r>
                        </m:den>
                      </m:f>
                      <m:d>
                        <m:dPr>
                          <m:ctrlPr>
                            <a:rPr lang="en-US" i="1" dirty="0">
                              <a:latin typeface="Cambria Math" panose="02040503050406030204" pitchFamily="18" charset="0"/>
                            </a:rPr>
                          </m:ctrlPr>
                        </m:dPr>
                        <m:e>
                          <m:r>
                            <a:rPr lang="en-US" i="1" dirty="0">
                              <a:latin typeface="Cambria Math" panose="02040503050406030204" pitchFamily="18" charset="0"/>
                            </a:rPr>
                            <m:t>12+1</m:t>
                          </m:r>
                        </m:e>
                      </m:d>
                      <m:r>
                        <a:rPr lang="en-US" b="0" i="1" dirty="0" smtClean="0">
                          <a:latin typeface="Cambria Math" panose="02040503050406030204" pitchFamily="18" charset="0"/>
                        </a:rPr>
                        <m:t>=9.75</m:t>
                      </m:r>
                    </m:oMath>
                  </m:oMathPara>
                </a14:m>
                <a:endParaRPr lang="en-US" dirty="0"/>
              </a:p>
              <a:p>
                <a:pPr>
                  <a:spcAft>
                    <a:spcPts val="1200"/>
                  </a:spcAft>
                </a:pPr>
                <a:r>
                  <a:rPr lang="en-US" dirty="0"/>
                  <a:t>The calculations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3</m:t>
                        </m:r>
                      </m:sub>
                    </m:sSub>
                  </m:oMath>
                </a14:m>
                <a:r>
                  <a:rPr lang="en-US" dirty="0"/>
                  <a:t> follow (see notes for the Excel function.)</a:t>
                </a:r>
              </a:p>
              <a:p>
                <a:pPr marL="914400">
                  <a:spcAft>
                    <a:spcPts val="0"/>
                  </a:spcAft>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1</m:t>
                          </m:r>
                        </m:sub>
                      </m:sSub>
                      <m:r>
                        <a:rPr lang="en-US" b="0" i="1" smtClean="0">
                          <a:latin typeface="Cambria Math" panose="02040503050406030204" pitchFamily="18" charset="0"/>
                        </a:rPr>
                        <m:t>=25</m:t>
                      </m:r>
                      <m:r>
                        <a:rPr lang="en-US" b="0" i="1" smtClean="0">
                          <a:latin typeface="Cambria Math" panose="02040503050406030204" pitchFamily="18" charset="0"/>
                        </a:rPr>
                        <m:t>𝑡h</m:t>
                      </m:r>
                      <m:r>
                        <a:rPr lang="en-US" b="0" i="1" smtClean="0">
                          <a:latin typeface="Cambria Math" panose="02040503050406030204" pitchFamily="18" charset="0"/>
                        </a:rPr>
                        <m:t> </m:t>
                      </m:r>
                      <m:r>
                        <m:rPr>
                          <m:nor/>
                        </m:rPr>
                        <a:rPr lang="en-US" b="0" i="0" smtClean="0">
                          <a:latin typeface="Cambria Math" panose="02040503050406030204" pitchFamily="18" charset="0"/>
                        </a:rPr>
                        <m:t>percentile</m:t>
                      </m:r>
                      <m:r>
                        <a:rPr lang="en-US" b="0" i="1" smtClean="0">
                          <a:latin typeface="Cambria Math" panose="02040503050406030204" pitchFamily="18" charset="0"/>
                        </a:rPr>
                        <m:t>=138,000+0.25</m:t>
                      </m:r>
                      <m:d>
                        <m:dPr>
                          <m:ctrlPr>
                            <a:rPr lang="en-US" b="0" i="1" smtClean="0">
                              <a:latin typeface="Cambria Math" panose="02040503050406030204" pitchFamily="18" charset="0"/>
                            </a:rPr>
                          </m:ctrlPr>
                        </m:dPr>
                        <m:e>
                          <m:r>
                            <a:rPr lang="en-US" b="0" i="1" smtClean="0">
                              <a:latin typeface="Cambria Math" panose="02040503050406030204" pitchFamily="18" charset="0"/>
                            </a:rPr>
                            <m:t>142,000−138,000</m:t>
                          </m:r>
                        </m:e>
                      </m:d>
                      <m:r>
                        <a:rPr lang="en-US" b="0" i="1" smtClean="0">
                          <a:latin typeface="Cambria Math" panose="02040503050406030204" pitchFamily="18" charset="0"/>
                        </a:rPr>
                        <m:t>=139,000</m:t>
                      </m:r>
                    </m:oMath>
                  </m:oMathPara>
                </a14:m>
                <a:endParaRPr lang="en-US" b="0" i="1" dirty="0">
                  <a:latin typeface="Cambria Math" panose="02040503050406030204" pitchFamily="18" charset="0"/>
                </a:endParaRPr>
              </a:p>
              <a:p>
                <a:pPr marL="914400">
                  <a:spcAft>
                    <a:spcPts val="600"/>
                  </a:spcAft>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7</m:t>
                    </m:r>
                    <m:r>
                      <a:rPr lang="en-US" i="1">
                        <a:latin typeface="Cambria Math" panose="02040503050406030204" pitchFamily="18" charset="0"/>
                      </a:rPr>
                      <m:t>5</m:t>
                    </m:r>
                    <m:r>
                      <a:rPr lang="en-US" i="1">
                        <a:latin typeface="Cambria Math" panose="02040503050406030204" pitchFamily="18" charset="0"/>
                      </a:rPr>
                      <m:t>𝑡h</m:t>
                    </m:r>
                    <m:r>
                      <a:rPr lang="en-US" i="1">
                        <a:latin typeface="Cambria Math" panose="02040503050406030204" pitchFamily="18" charset="0"/>
                      </a:rPr>
                      <m:t> </m:t>
                    </m:r>
                    <m:r>
                      <m:rPr>
                        <m:nor/>
                      </m:rPr>
                      <a:rPr lang="en-US">
                        <a:latin typeface="Cambria Math" panose="02040503050406030204" pitchFamily="18" charset="0"/>
                      </a:rPr>
                      <m:t>percentile</m:t>
                    </m:r>
                    <m:r>
                      <a:rPr lang="en-US" i="1">
                        <a:latin typeface="Cambria Math" panose="02040503050406030204" pitchFamily="18" charset="0"/>
                      </a:rPr>
                      <m:t>=</m:t>
                    </m:r>
                    <m:r>
                      <a:rPr lang="en-US" b="0" i="1" smtClean="0">
                        <a:latin typeface="Cambria Math" panose="02040503050406030204" pitchFamily="18" charset="0"/>
                      </a:rPr>
                      <m:t>254,000</m:t>
                    </m:r>
                    <m:r>
                      <a:rPr lang="en-US" i="1">
                        <a:latin typeface="Cambria Math" panose="02040503050406030204" pitchFamily="18" charset="0"/>
                      </a:rPr>
                      <m:t>+0.</m:t>
                    </m:r>
                    <m:r>
                      <a:rPr lang="en-US" b="0" i="1" smtClean="0">
                        <a:latin typeface="Cambria Math" panose="02040503050406030204" pitchFamily="18" charset="0"/>
                      </a:rPr>
                      <m:t>7</m:t>
                    </m:r>
                    <m:r>
                      <a:rPr lang="en-US" i="1">
                        <a:latin typeface="Cambria Math" panose="02040503050406030204" pitchFamily="18" charset="0"/>
                      </a:rPr>
                      <m:t>5</m:t>
                    </m:r>
                    <m:d>
                      <m:dPr>
                        <m:ctrlPr>
                          <a:rPr lang="en-US" i="1">
                            <a:latin typeface="Cambria Math" panose="02040503050406030204" pitchFamily="18" charset="0"/>
                          </a:rPr>
                        </m:ctrlPr>
                      </m:dPr>
                      <m:e>
                        <m:r>
                          <a:rPr lang="en-US" b="0" i="1" smtClean="0">
                            <a:latin typeface="Cambria Math" panose="02040503050406030204" pitchFamily="18" charset="0"/>
                          </a:rPr>
                          <m:t>257,500</m:t>
                        </m:r>
                        <m:r>
                          <a:rPr lang="en-US" i="1">
                            <a:latin typeface="Cambria Math" panose="02040503050406030204" pitchFamily="18" charset="0"/>
                          </a:rPr>
                          <m:t>−</m:t>
                        </m:r>
                        <m:r>
                          <a:rPr lang="en-US" b="0" i="1" smtClean="0">
                            <a:latin typeface="Cambria Math" panose="02040503050406030204" pitchFamily="18" charset="0"/>
                          </a:rPr>
                          <m:t>254,00</m:t>
                        </m:r>
                        <m:r>
                          <a:rPr lang="en-US" i="1">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256,625</m:t>
                    </m:r>
                  </m:oMath>
                </a14:m>
                <a:r>
                  <a:rPr lang="en-US" dirty="0"/>
                  <a:t> </a:t>
                </a:r>
              </a:p>
              <a:p>
                <a:pPr>
                  <a:spcAft>
                    <a:spcPts val="1200"/>
                  </a:spcAft>
                </a:pPr>
                <a:r>
                  <a:rPr lang="en-US" dirty="0"/>
                  <a:t>And the interquartile range is:</a:t>
                </a:r>
              </a:p>
              <a:p>
                <a:pPr marL="914400">
                  <a:spcAft>
                    <a:spcPts val="0"/>
                  </a:spcAft>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𝐼𝑄𝑅</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1</m:t>
                          </m:r>
                        </m:sub>
                      </m:sSub>
                      <m:r>
                        <a:rPr lang="en-US" b="0" i="1" smtClean="0">
                          <a:latin typeface="Cambria Math" panose="02040503050406030204" pitchFamily="18" charset="0"/>
                        </a:rPr>
                        <m:t>=256,625−139,000=117,625</m:t>
                      </m:r>
                    </m:oMath>
                  </m:oMathPara>
                </a14:m>
                <a:endParaRPr lang="en-US" i="1" dirty="0"/>
              </a:p>
            </p:txBody>
          </p:sp>
        </mc:Choice>
        <mc:Fallback xmlns="">
          <p:sp>
            <p:nvSpPr>
              <p:cNvPr id="3" name="Text Placeholder 2">
                <a:extLst>
                  <a:ext uri="{FF2B5EF4-FFF2-40B4-BE49-F238E27FC236}">
                    <a16:creationId xmlns:a16="http://schemas.microsoft.com/office/drawing/2014/main" id="{B711BFCB-EB2F-8354-E853-4E88BCE063BB}"/>
                  </a:ext>
                </a:extLst>
              </p:cNvPr>
              <p:cNvSpPr>
                <a:spLocks noGrp="1" noRot="1" noChangeAspect="1" noMove="1" noResize="1" noEditPoints="1" noAdjustHandles="1" noChangeArrowheads="1" noChangeShapeType="1" noTextEdit="1"/>
              </p:cNvSpPr>
              <p:nvPr>
                <p:ph type="body" sz="quarter" idx="15"/>
              </p:nvPr>
            </p:nvSpPr>
            <p:spPr>
              <a:xfrm>
                <a:off x="740228" y="1285625"/>
                <a:ext cx="10711543" cy="4392161"/>
              </a:xfrm>
              <a:blipFill>
                <a:blip r:embed="rId3"/>
                <a:stretch>
                  <a:fillRect l="-1706" t="-2083" b="-556"/>
                </a:stretch>
              </a:blipFill>
            </p:spPr>
            <p:txBody>
              <a:bodyPr/>
              <a:lstStyle/>
              <a:p>
                <a:r>
                  <a:rPr lang="en-US">
                    <a:noFill/>
                  </a:rPr>
                  <a:t> </a:t>
                </a:r>
              </a:p>
            </p:txBody>
          </p:sp>
        </mc:Fallback>
      </mc:AlternateContent>
    </p:spTree>
    <p:extLst>
      <p:ext uri="{BB962C8B-B14F-4D97-AF65-F5344CB8AC3E}">
        <p14:creationId xmlns:p14="http://schemas.microsoft.com/office/powerpoint/2010/main" val="3662596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85F50-3D1A-8973-A194-776485D6C897}"/>
              </a:ext>
            </a:extLst>
          </p:cNvPr>
          <p:cNvSpPr>
            <a:spLocks noGrp="1"/>
          </p:cNvSpPr>
          <p:nvPr>
            <p:ph type="title"/>
          </p:nvPr>
        </p:nvSpPr>
        <p:spPr/>
        <p:txBody>
          <a:bodyPr/>
          <a:lstStyle/>
          <a:p>
            <a:r>
              <a:rPr lang="en-US" i="1" dirty="0"/>
              <a:t>z</a:t>
            </a:r>
            <a:r>
              <a:rPr lang="en-US" dirty="0"/>
              <a:t>-Scores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E3BD5A6-E271-8B78-F230-015EB179E627}"/>
                  </a:ext>
                </a:extLst>
              </p:cNvPr>
              <p:cNvSpPr>
                <a:spLocks noGrp="1"/>
              </p:cNvSpPr>
              <p:nvPr>
                <p:ph type="body" sz="quarter" idx="15"/>
              </p:nvPr>
            </p:nvSpPr>
            <p:spPr>
              <a:xfrm>
                <a:off x="793194" y="1365647"/>
                <a:ext cx="10607040" cy="2124857"/>
              </a:xfrm>
            </p:spPr>
            <p:txBody>
              <a:bodyPr>
                <a:noAutofit/>
              </a:bodyPr>
              <a:lstStyle/>
              <a:p>
                <a:pPr>
                  <a:lnSpc>
                    <a:spcPct val="100000"/>
                  </a:lnSpc>
                  <a:spcAft>
                    <a:spcPts val="0"/>
                  </a:spcAft>
                </a:pPr>
                <a:r>
                  <a:rPr lang="en-US" dirty="0"/>
                  <a:t>The </a:t>
                </a:r>
                <a:r>
                  <a:rPr lang="en-US" b="1" i="1" dirty="0">
                    <a:solidFill>
                      <a:srgbClr val="0070C0"/>
                    </a:solidFill>
                  </a:rPr>
                  <a:t>z</a:t>
                </a:r>
                <a:r>
                  <a:rPr lang="en-US" b="1" dirty="0">
                    <a:solidFill>
                      <a:srgbClr val="0070C0"/>
                    </a:solidFill>
                  </a:rPr>
                  <a:t>-score</a:t>
                </a:r>
                <a:r>
                  <a:rPr lang="en-US" i="1" dirty="0"/>
                  <a:t> </a:t>
                </a:r>
                <a:r>
                  <a:rPr lang="en-US" dirty="0"/>
                  <a:t>helps us measure the relative location of a value in the data set.</a:t>
                </a:r>
              </a:p>
              <a:p>
                <a:pPr>
                  <a:lnSpc>
                    <a:spcPct val="100000"/>
                  </a:lnSpc>
                  <a:spcAft>
                    <a:spcPts val="1200"/>
                  </a:spcAft>
                </a:pPr>
                <a:r>
                  <a:rPr lang="en-US" dirty="0"/>
                  <a:t>A </a:t>
                </a:r>
                <a:r>
                  <a:rPr lang="en-US" i="1" dirty="0"/>
                  <a:t>z</a:t>
                </a:r>
                <a:r>
                  <a:rPr lang="en-US" dirty="0"/>
                  <a:t>-score is often called a </a:t>
                </a:r>
                <a:r>
                  <a:rPr lang="en-US" i="1" dirty="0"/>
                  <a:t>standardized value</a:t>
                </a:r>
                <a:r>
                  <a:rPr lang="en-US" dirty="0"/>
                  <a:t>, denotes the number of standard deviations, </a:t>
                </a:r>
                <a14:m>
                  <m:oMath xmlns:m="http://schemas.openxmlformats.org/officeDocument/2006/math">
                    <m:r>
                      <a:rPr lang="en-US" b="0" i="1" smtClean="0">
                        <a:latin typeface="Cambria Math" panose="02040503050406030204" pitchFamily="18" charset="0"/>
                      </a:rPr>
                      <m:t>𝑠</m:t>
                    </m:r>
                  </m:oMath>
                </a14:m>
                <a:r>
                  <a:rPr lang="en-US" dirty="0"/>
                  <a:t> a data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is from the mean, </a:t>
                </a:r>
                <a14:m>
                  <m:oMath xmlns:m="http://schemas.openxmlformats.org/officeDocument/2006/math">
                    <m:acc>
                      <m:accPr>
                        <m:chr m:val="̅"/>
                        <m:ctrlPr>
                          <a:rPr lang="en-US" i="1">
                            <a:latin typeface="Cambria Math" panose="02040503050406030204" pitchFamily="18" charset="0"/>
                          </a:rPr>
                        </m:ctrlPr>
                      </m:accPr>
                      <m:e>
                        <m:r>
                          <a:rPr lang="en-US" b="0" i="1">
                            <a:latin typeface="Cambria Math" panose="02040503050406030204" pitchFamily="18" charset="0"/>
                          </a:rPr>
                          <m:t>𝑥</m:t>
                        </m:r>
                      </m:e>
                    </m:acc>
                  </m:oMath>
                </a14:m>
                <a:r>
                  <a:rPr lang="en-US" dirty="0"/>
                  <a:t>.</a:t>
                </a:r>
              </a:p>
              <a:p>
                <a:pPr marL="1943100">
                  <a:lnSpc>
                    <a:spcPct val="100000"/>
                  </a:lnSpc>
                  <a:spcAft>
                    <a:spcPts val="0"/>
                  </a:spcAft>
                </a:pPr>
                <a14:m>
                  <m:oMathPara xmlns:m="http://schemas.openxmlformats.org/officeDocument/2006/math">
                    <m:oMathParaPr>
                      <m:jc m:val="left"/>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𝒛</m:t>
                          </m:r>
                        </m:e>
                        <m:sub>
                          <m:r>
                            <a:rPr lang="en-US" b="1" i="1" smtClean="0">
                              <a:latin typeface="Cambria Math" panose="02040503050406030204" pitchFamily="18" charset="0"/>
                            </a:rPr>
                            <m:t>𝒊</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𝒊</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num>
                        <m:den>
                          <m:r>
                            <a:rPr lang="en-US" b="1" i="1" smtClean="0">
                              <a:latin typeface="Cambria Math" panose="02040503050406030204" pitchFamily="18" charset="0"/>
                            </a:rPr>
                            <m:t>𝒔</m:t>
                          </m:r>
                        </m:den>
                      </m:f>
                    </m:oMath>
                  </m:oMathPara>
                </a14:m>
                <a:endParaRPr lang="en-US" dirty="0"/>
              </a:p>
            </p:txBody>
          </p:sp>
        </mc:Choice>
        <mc:Fallback xmlns="">
          <p:sp>
            <p:nvSpPr>
              <p:cNvPr id="3" name="Text Placeholder 2">
                <a:extLst>
                  <a:ext uri="{FF2B5EF4-FFF2-40B4-BE49-F238E27FC236}">
                    <a16:creationId xmlns:a16="http://schemas.microsoft.com/office/drawing/2014/main" id="{1E3BD5A6-E271-8B78-F230-015EB179E627}"/>
                  </a:ext>
                </a:extLst>
              </p:cNvPr>
              <p:cNvSpPr>
                <a:spLocks noGrp="1" noRot="1" noChangeAspect="1" noMove="1" noResize="1" noEditPoints="1" noAdjustHandles="1" noChangeArrowheads="1" noChangeShapeType="1" noTextEdit="1"/>
              </p:cNvSpPr>
              <p:nvPr>
                <p:ph type="body" sz="quarter" idx="15"/>
              </p:nvPr>
            </p:nvSpPr>
            <p:spPr>
              <a:xfrm>
                <a:off x="793194" y="1365647"/>
                <a:ext cx="10607040" cy="2124857"/>
              </a:xfrm>
              <a:blipFill>
                <a:blip r:embed="rId3"/>
                <a:stretch>
                  <a:fillRect l="-1724" t="-40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5A8FBCD7-B85D-F70C-F5F4-4C19F385E74A}"/>
                  </a:ext>
                </a:extLst>
              </p:cNvPr>
              <p:cNvSpPr>
                <a:spLocks noGrp="1"/>
              </p:cNvSpPr>
              <p:nvPr>
                <p:ph type="body" sz="quarter" idx="18"/>
              </p:nvPr>
            </p:nvSpPr>
            <p:spPr>
              <a:xfrm>
                <a:off x="838200" y="3572106"/>
                <a:ext cx="6318748" cy="2274695"/>
              </a:xfrm>
            </p:spPr>
            <p:txBody>
              <a:bodyPr>
                <a:noAutofit/>
              </a:bodyPr>
              <a:lstStyle/>
              <a:p>
                <a:pPr>
                  <a:lnSpc>
                    <a:spcPct val="100000"/>
                  </a:lnSpc>
                  <a:spcAft>
                    <a:spcPts val="0"/>
                  </a:spcAft>
                </a:pPr>
                <a:r>
                  <a:rPr lang="en-US" dirty="0"/>
                  <a:t>The </a:t>
                </a:r>
                <a:r>
                  <a:rPr lang="en-US" i="1" dirty="0"/>
                  <a:t>z</a:t>
                </a:r>
                <a:r>
                  <a:rPr lang="en-US" dirty="0"/>
                  <a:t>-scores for the class size data are computed to the right (see notes for Excel.)</a:t>
                </a:r>
              </a:p>
              <a:p>
                <a:pPr>
                  <a:lnSpc>
                    <a:spcPct val="100000"/>
                  </a:lnSpc>
                  <a:spcAft>
                    <a:spcPts val="1200"/>
                  </a:spcAft>
                </a:pPr>
                <a:r>
                  <a:rPr lang="en-US" dirty="0"/>
                  <a:t>For example,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=46</m:t>
                    </m:r>
                  </m:oMath>
                </a14:m>
                <a:r>
                  <a:rPr lang="en-US" dirty="0"/>
                  <a:t>, the </a:t>
                </a:r>
                <a:r>
                  <a:rPr lang="en-US" i="1" dirty="0"/>
                  <a:t>z</a:t>
                </a:r>
                <a:r>
                  <a:rPr lang="en-US" dirty="0"/>
                  <a:t>-score is</a:t>
                </a:r>
              </a:p>
              <a:p>
                <a:pPr marL="457200">
                  <a:lnSpc>
                    <a:spcPct val="100000"/>
                  </a:lnSpc>
                  <a:spcAft>
                    <a:spcPts val="600"/>
                  </a:spcAft>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num>
                        <m:den>
                          <m:r>
                            <a:rPr lang="en-US" b="0" i="1" smtClean="0">
                              <a:latin typeface="Cambria Math" panose="02040503050406030204" pitchFamily="18" charset="0"/>
                            </a:rPr>
                            <m:t>𝑠</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46−44</m:t>
                          </m:r>
                        </m:num>
                        <m:den>
                          <m:r>
                            <a:rPr lang="en-US" b="0" i="1" smtClean="0">
                              <a:latin typeface="Cambria Math" panose="02040503050406030204" pitchFamily="18" charset="0"/>
                            </a:rPr>
                            <m:t>8</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8</m:t>
                          </m:r>
                        </m:den>
                      </m:f>
                      <m:r>
                        <a:rPr lang="en-US" b="0" i="1" smtClean="0">
                          <a:latin typeface="Cambria Math" panose="02040503050406030204" pitchFamily="18" charset="0"/>
                        </a:rPr>
                        <m:t>=0.25</m:t>
                      </m:r>
                    </m:oMath>
                  </m:oMathPara>
                </a14:m>
                <a:endParaRPr lang="en-US" dirty="0"/>
              </a:p>
            </p:txBody>
          </p:sp>
        </mc:Choice>
        <mc:Fallback xmlns="">
          <p:sp>
            <p:nvSpPr>
              <p:cNvPr id="5" name="Text Placeholder 4">
                <a:extLst>
                  <a:ext uri="{FF2B5EF4-FFF2-40B4-BE49-F238E27FC236}">
                    <a16:creationId xmlns:a16="http://schemas.microsoft.com/office/drawing/2014/main" id="{5A8FBCD7-B85D-F70C-F5F4-4C19F385E74A}"/>
                  </a:ext>
                </a:extLst>
              </p:cNvPr>
              <p:cNvSpPr>
                <a:spLocks noGrp="1" noRot="1" noChangeAspect="1" noMove="1" noResize="1" noEditPoints="1" noAdjustHandles="1" noChangeArrowheads="1" noChangeShapeType="1" noTextEdit="1"/>
              </p:cNvSpPr>
              <p:nvPr>
                <p:ph type="body" sz="quarter" idx="18"/>
              </p:nvPr>
            </p:nvSpPr>
            <p:spPr>
              <a:xfrm>
                <a:off x="838200" y="3572106"/>
                <a:ext cx="6318748" cy="2274695"/>
              </a:xfrm>
              <a:blipFill>
                <a:blip r:embed="rId4"/>
                <a:stretch>
                  <a:fillRect l="-2992" t="-4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00F38B9F-0AE8-433F-283C-9C8CDC26D3BF}"/>
                  </a:ext>
                </a:extLst>
              </p:cNvPr>
              <p:cNvGraphicFramePr>
                <a:graphicFrameLocks noGrp="1"/>
              </p:cNvGraphicFramePr>
              <p:nvPr>
                <p:ph type="tbl" sz="quarter" idx="22"/>
                <p:extLst>
                  <p:ext uri="{D42A27DB-BD31-4B8C-83A1-F6EECF244321}">
                    <p14:modId xmlns:p14="http://schemas.microsoft.com/office/powerpoint/2010/main" val="2090270551"/>
                  </p:ext>
                </p:extLst>
              </p:nvPr>
            </p:nvGraphicFramePr>
            <p:xfrm>
              <a:off x="7058977" y="2751364"/>
              <a:ext cx="4023360" cy="288036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56230930"/>
                        </a:ext>
                      </a:extLst>
                    </a:gridCol>
                    <a:gridCol w="1005840">
                      <a:extLst>
                        <a:ext uri="{9D8B030D-6E8A-4147-A177-3AD203B41FA5}">
                          <a16:colId xmlns:a16="http://schemas.microsoft.com/office/drawing/2014/main" val="2579469430"/>
                        </a:ext>
                      </a:extLst>
                    </a:gridCol>
                    <a:gridCol w="2011680">
                      <a:extLst>
                        <a:ext uri="{9D8B030D-6E8A-4147-A177-3AD203B41FA5}">
                          <a16:colId xmlns:a16="http://schemas.microsoft.com/office/drawing/2014/main" val="1150358703"/>
                        </a:ext>
                      </a:extLst>
                    </a:gridCol>
                  </a:tblGrid>
                  <a:tr h="82296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𝒙</m:t>
                                    </m:r>
                                  </m:e>
                                  <m:sub>
                                    <m:r>
                                      <a:rPr lang="en-US" sz="2400" b="1" i="1" smtClean="0">
                                        <a:solidFill>
                                          <a:srgbClr val="000000"/>
                                        </a:solidFill>
                                        <a:latin typeface="Cambria Math" panose="02040503050406030204" pitchFamily="18" charset="0"/>
                                      </a:rPr>
                                      <m:t>𝒊</m:t>
                                    </m:r>
                                  </m:sub>
                                </m:sSub>
                              </m:oMath>
                            </m:oMathPara>
                          </a14:m>
                          <a:endParaRPr lang="en-US" sz="2400" b="1" i="0" u="none" strike="noStrike" dirty="0">
                            <a:solidFill>
                              <a:srgbClr val="000000"/>
                            </a:solidFill>
                            <a:effectLst/>
                            <a:latin typeface="+mn-lt"/>
                          </a:endParaRPr>
                        </a:p>
                      </a:txBody>
                      <a:tcPr marL="6350" marR="6350" marT="635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E"/>
                        </a:solidFill>
                      </a:tcP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𝒙</m:t>
                                    </m:r>
                                  </m:e>
                                  <m:sub>
                                    <m:r>
                                      <a:rPr lang="en-US" sz="2400" b="1" i="1" smtClean="0">
                                        <a:solidFill>
                                          <a:srgbClr val="000000"/>
                                        </a:solidFill>
                                        <a:latin typeface="Cambria Math" panose="02040503050406030204" pitchFamily="18" charset="0"/>
                                      </a:rPr>
                                      <m:t>𝒊</m:t>
                                    </m:r>
                                  </m:sub>
                                </m:sSub>
                                <m:r>
                                  <a:rPr lang="en-US" sz="2400" b="1" i="1" smtClean="0">
                                    <a:solidFill>
                                      <a:srgbClr val="000000"/>
                                    </a:solidFill>
                                    <a:latin typeface="Cambria Math" panose="02040503050406030204" pitchFamily="18" charset="0"/>
                                  </a:rPr>
                                  <m:t>−</m:t>
                                </m:r>
                                <m:acc>
                                  <m:accPr>
                                    <m:chr m:val="̅"/>
                                    <m:ctrlPr>
                                      <a:rPr lang="en-US" sz="2400" b="1" i="1" smtClean="0">
                                        <a:solidFill>
                                          <a:srgbClr val="000000"/>
                                        </a:solidFill>
                                        <a:latin typeface="Cambria Math" panose="02040503050406030204" pitchFamily="18" charset="0"/>
                                      </a:rPr>
                                    </m:ctrlPr>
                                  </m:accPr>
                                  <m:e>
                                    <m:r>
                                      <a:rPr lang="en-US" sz="2400" b="1" i="1" smtClean="0">
                                        <a:solidFill>
                                          <a:srgbClr val="000000"/>
                                        </a:solidFill>
                                        <a:latin typeface="Cambria Math" panose="02040503050406030204" pitchFamily="18" charset="0"/>
                                      </a:rPr>
                                      <m:t>𝒙</m:t>
                                    </m:r>
                                  </m:e>
                                </m:acc>
                              </m:oMath>
                            </m:oMathPara>
                          </a14:m>
                          <a:endParaRPr lang="en-US" sz="2400" b="1" i="0" u="none" strike="noStrike" dirty="0">
                            <a:solidFill>
                              <a:srgbClr val="000000"/>
                            </a:solidFill>
                            <a:effectLst/>
                            <a:latin typeface="+mn-lt"/>
                          </a:endParaRPr>
                        </a:p>
                      </a:txBody>
                      <a:tcPr marL="6350" marR="6350" marT="635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E"/>
                        </a:solidFill>
                      </a:tcPr>
                    </a:tc>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𝒛</m:t>
                                    </m:r>
                                  </m:e>
                                  <m:sub>
                                    <m:r>
                                      <a:rPr lang="en-US" sz="2400" b="1" i="1" smtClean="0">
                                        <a:solidFill>
                                          <a:srgbClr val="000000"/>
                                        </a:solidFill>
                                        <a:latin typeface="Cambria Math" panose="02040503050406030204" pitchFamily="18" charset="0"/>
                                      </a:rPr>
                                      <m:t>𝒊</m:t>
                                    </m:r>
                                  </m:sub>
                                </m:sSub>
                                <m:r>
                                  <a:rPr lang="en-US" sz="2400" b="1" i="1" u="none" strike="noStrike" smtClean="0">
                                    <a:solidFill>
                                      <a:srgbClr val="000000"/>
                                    </a:solidFill>
                                    <a:effectLst/>
                                    <a:latin typeface="Cambria Math" panose="02040503050406030204" pitchFamily="18" charset="0"/>
                                  </a:rPr>
                                  <m:t>=</m:t>
                                </m:r>
                                <m:f>
                                  <m:fPr>
                                    <m:ctrlPr>
                                      <a:rPr lang="en-US" sz="2400" b="1" i="1" smtClean="0">
                                        <a:solidFill>
                                          <a:srgbClr val="000000"/>
                                        </a:solidFill>
                                        <a:latin typeface="Cambria Math" panose="02040503050406030204" pitchFamily="18" charset="0"/>
                                      </a:rPr>
                                    </m:ctrlPr>
                                  </m:fPr>
                                  <m:num>
                                    <m:sSub>
                                      <m:sSubPr>
                                        <m:ctrlPr>
                                          <a:rPr lang="en-US" sz="2400" b="1" i="1" smtClean="0">
                                            <a:solidFill>
                                              <a:srgbClr val="000000"/>
                                            </a:solidFill>
                                            <a:latin typeface="Cambria Math" panose="02040503050406030204" pitchFamily="18" charset="0"/>
                                          </a:rPr>
                                        </m:ctrlPr>
                                      </m:sSubPr>
                                      <m:e>
                                        <m:r>
                                          <a:rPr lang="en-US" sz="2400" b="1" i="1" smtClean="0">
                                            <a:solidFill>
                                              <a:srgbClr val="000000"/>
                                            </a:solidFill>
                                            <a:latin typeface="Cambria Math" panose="02040503050406030204" pitchFamily="18" charset="0"/>
                                          </a:rPr>
                                          <m:t>𝒙</m:t>
                                        </m:r>
                                      </m:e>
                                      <m:sub>
                                        <m:r>
                                          <a:rPr lang="en-US" sz="2400" b="1" i="1" smtClean="0">
                                            <a:solidFill>
                                              <a:srgbClr val="000000"/>
                                            </a:solidFill>
                                            <a:latin typeface="Cambria Math" panose="02040503050406030204" pitchFamily="18" charset="0"/>
                                          </a:rPr>
                                          <m:t>𝒊</m:t>
                                        </m:r>
                                      </m:sub>
                                    </m:sSub>
                                    <m:r>
                                      <a:rPr lang="en-US" sz="2400" b="1" i="1" smtClean="0">
                                        <a:solidFill>
                                          <a:srgbClr val="000000"/>
                                        </a:solidFill>
                                        <a:latin typeface="Cambria Math" panose="02040503050406030204" pitchFamily="18" charset="0"/>
                                      </a:rPr>
                                      <m:t>−</m:t>
                                    </m:r>
                                    <m:acc>
                                      <m:accPr>
                                        <m:chr m:val="̅"/>
                                        <m:ctrlPr>
                                          <a:rPr lang="en-US" sz="2400" b="1" i="1" smtClean="0">
                                            <a:solidFill>
                                              <a:srgbClr val="000000"/>
                                            </a:solidFill>
                                            <a:latin typeface="Cambria Math" panose="02040503050406030204" pitchFamily="18" charset="0"/>
                                          </a:rPr>
                                        </m:ctrlPr>
                                      </m:accPr>
                                      <m:e>
                                        <m:r>
                                          <a:rPr lang="en-US" sz="2400" b="1" i="1" smtClean="0">
                                            <a:solidFill>
                                              <a:srgbClr val="000000"/>
                                            </a:solidFill>
                                            <a:latin typeface="Cambria Math" panose="02040503050406030204" pitchFamily="18" charset="0"/>
                                          </a:rPr>
                                          <m:t>𝒙</m:t>
                                        </m:r>
                                      </m:e>
                                    </m:acc>
                                  </m:num>
                                  <m:den>
                                    <m:r>
                                      <a:rPr lang="en-US" sz="2400" b="1" i="1" smtClean="0">
                                        <a:solidFill>
                                          <a:srgbClr val="000000"/>
                                        </a:solidFill>
                                        <a:latin typeface="Cambria Math" panose="02040503050406030204" pitchFamily="18" charset="0"/>
                                      </a:rPr>
                                      <m:t>𝒔</m:t>
                                    </m:r>
                                  </m:den>
                                </m:f>
                              </m:oMath>
                            </m:oMathPara>
                          </a14:m>
                          <a:endParaRPr lang="en-US" sz="2400" b="1" i="0" u="none" strike="noStrike" dirty="0">
                            <a:solidFill>
                              <a:srgbClr val="000000"/>
                            </a:solidFill>
                            <a:effectLst/>
                            <a:latin typeface="+mn-lt"/>
                          </a:endParaRPr>
                        </a:p>
                      </a:txBody>
                      <a:tcPr marL="6350" marR="6350" marT="635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3821464942"/>
                      </a:ext>
                    </a:extLst>
                  </a:tr>
                  <a:tr h="411480">
                    <a:tc>
                      <a:txBody>
                        <a:bodyPr/>
                        <a:lstStyle/>
                        <a:p>
                          <a:pPr algn="ctr" fontAlgn="ctr"/>
                          <a:r>
                            <a:rPr lang="en-US" sz="2400" b="0" i="0" u="none" strike="noStrike" dirty="0">
                              <a:solidFill>
                                <a:srgbClr val="000000"/>
                              </a:solidFill>
                              <a:effectLst/>
                              <a:latin typeface="+mn-lt"/>
                            </a:rPr>
                            <a:t>46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E"/>
                        </a:solidFill>
                      </a:tcPr>
                    </a:tc>
                    <a:tc>
                      <a:txBody>
                        <a:bodyPr/>
                        <a:lstStyle/>
                        <a:p>
                          <a:pPr algn="l" fontAlgn="ctr">
                            <a:tabLst>
                              <a:tab pos="1085850" algn="r"/>
                              <a:tab pos="1885950" algn="r"/>
                            </a:tabLst>
                          </a:pPr>
                          <a:r>
                            <a:rPr lang="en-US" sz="2400" b="0" i="0" u="none" strike="noStrike" dirty="0">
                              <a:solidFill>
                                <a:srgbClr val="000000"/>
                              </a:solidFill>
                              <a:effectLst/>
                              <a:latin typeface="+mn-lt"/>
                            </a:rPr>
                            <a:t>	2/8  = 	0.25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2505829935"/>
                      </a:ext>
                    </a:extLst>
                  </a:tr>
                  <a:tr h="411480">
                    <a:tc>
                      <a:txBody>
                        <a:bodyPr/>
                        <a:lstStyle/>
                        <a:p>
                          <a:pPr algn="ctr" fontAlgn="ctr"/>
                          <a:r>
                            <a:rPr lang="en-US" sz="2400" b="0" i="0" u="none" strike="noStrike" dirty="0">
                              <a:solidFill>
                                <a:srgbClr val="000000"/>
                              </a:solidFill>
                              <a:effectLst/>
                              <a:latin typeface="+mn-lt"/>
                            </a:rPr>
                            <a:t>54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l" fontAlgn="ctr">
                            <a:tabLst>
                              <a:tab pos="1085850" algn="r"/>
                              <a:tab pos="1885950" algn="r"/>
                            </a:tabLst>
                          </a:pPr>
                          <a:r>
                            <a:rPr lang="en-US" sz="2400" b="0" i="0" u="none" strike="noStrike" dirty="0">
                              <a:solidFill>
                                <a:srgbClr val="000000"/>
                              </a:solidFill>
                              <a:effectLst/>
                              <a:latin typeface="+mn-lt"/>
                            </a:rPr>
                            <a:t>	10/8  = 	1.25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1770370676"/>
                      </a:ext>
                    </a:extLst>
                  </a:tr>
                  <a:tr h="411480">
                    <a:tc>
                      <a:txBody>
                        <a:bodyPr/>
                        <a:lstStyle/>
                        <a:p>
                          <a:pPr algn="ctr" fontAlgn="ctr"/>
                          <a:r>
                            <a:rPr lang="en-US" sz="2400" b="0" i="0" u="none" strike="noStrike" dirty="0">
                              <a:solidFill>
                                <a:srgbClr val="000000"/>
                              </a:solidFill>
                              <a:effectLst/>
                              <a:latin typeface="+mn-lt"/>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tab pos="1085850" algn="r"/>
                              <a:tab pos="1885950" algn="r"/>
                            </a:tabLst>
                            <a:defRPr/>
                          </a:pPr>
                          <a:r>
                            <a:rPr lang="en-US" sz="2400" b="0" i="0" u="none" strike="noStrike" dirty="0">
                              <a:solidFill>
                                <a:srgbClr val="000000"/>
                              </a:solidFill>
                              <a:effectLst/>
                              <a:latin typeface="+mn-lt"/>
                            </a:rPr>
                            <a:t>	‒2/8  =	 ‒0.25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150988310"/>
                      </a:ext>
                    </a:extLst>
                  </a:tr>
                  <a:tr h="411480">
                    <a:tc>
                      <a:txBody>
                        <a:bodyPr/>
                        <a:lstStyle/>
                        <a:p>
                          <a:pPr algn="ctr" fontAlgn="ctr"/>
                          <a:r>
                            <a:rPr lang="en-US" sz="2400" b="0" i="0" u="none" strike="noStrike" dirty="0">
                              <a:solidFill>
                                <a:srgbClr val="000000"/>
                              </a:solidFill>
                              <a:effectLst/>
                              <a:latin typeface="+mn-lt"/>
                            </a:rPr>
                            <a:t>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tab pos="1085850" algn="r"/>
                              <a:tab pos="1885950" algn="r"/>
                            </a:tabLst>
                            <a:defRPr/>
                          </a:pPr>
                          <a:r>
                            <a:rPr lang="en-US" sz="2400" b="0" i="0" u="none" strike="noStrike" dirty="0">
                              <a:solidFill>
                                <a:srgbClr val="000000"/>
                              </a:solidFill>
                              <a:effectLst/>
                              <a:latin typeface="+mn-lt"/>
                            </a:rPr>
                            <a:t>	2/8  =	 0.25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2185346022"/>
                      </a:ext>
                    </a:extLst>
                  </a:tr>
                  <a:tr h="411480">
                    <a:tc>
                      <a:txBody>
                        <a:bodyPr/>
                        <a:lstStyle/>
                        <a:p>
                          <a:pPr algn="ctr" fontAlgn="ctr"/>
                          <a:r>
                            <a:rPr lang="en-US" sz="2400" b="0" i="0" u="none" strike="noStrike" dirty="0">
                              <a:solidFill>
                                <a:srgbClr val="000000"/>
                              </a:solidFill>
                              <a:effectLst/>
                              <a:latin typeface="+mn-lt"/>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12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l" fontAlgn="ctr">
                            <a:tabLst>
                              <a:tab pos="1085850" algn="r"/>
                              <a:tab pos="1885950" algn="r"/>
                            </a:tabLst>
                          </a:pPr>
                          <a:r>
                            <a:rPr lang="en-US" sz="2400" b="0" i="0" u="none" strike="noStrike" dirty="0">
                              <a:solidFill>
                                <a:srgbClr val="000000"/>
                              </a:solidFill>
                              <a:effectLst/>
                              <a:latin typeface="+mn-lt"/>
                            </a:rPr>
                            <a:t>	‒12/8  =	 ‒1.50</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3231313245"/>
                      </a:ext>
                    </a:extLst>
                  </a:tr>
                </a:tbl>
              </a:graphicData>
            </a:graphic>
          </p:graphicFrame>
        </mc:Choice>
        <mc:Fallback xmlns="">
          <p:graphicFrame>
            <p:nvGraphicFramePr>
              <p:cNvPr id="6" name="Table 7">
                <a:extLst>
                  <a:ext uri="{FF2B5EF4-FFF2-40B4-BE49-F238E27FC236}">
                    <a16:creationId xmlns:a16="http://schemas.microsoft.com/office/drawing/2014/main" id="{00F38B9F-0AE8-433F-283C-9C8CDC26D3BF}"/>
                  </a:ext>
                </a:extLst>
              </p:cNvPr>
              <p:cNvGraphicFramePr>
                <a:graphicFrameLocks noGrp="1"/>
              </p:cNvGraphicFramePr>
              <p:nvPr>
                <p:ph type="tbl" sz="quarter" idx="22"/>
                <p:extLst>
                  <p:ext uri="{D42A27DB-BD31-4B8C-83A1-F6EECF244321}">
                    <p14:modId xmlns:p14="http://schemas.microsoft.com/office/powerpoint/2010/main" val="2090270551"/>
                  </p:ext>
                </p:extLst>
              </p:nvPr>
            </p:nvGraphicFramePr>
            <p:xfrm>
              <a:off x="7058977" y="2751364"/>
              <a:ext cx="4023360" cy="2880360"/>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156230930"/>
                        </a:ext>
                      </a:extLst>
                    </a:gridCol>
                    <a:gridCol w="1005840">
                      <a:extLst>
                        <a:ext uri="{9D8B030D-6E8A-4147-A177-3AD203B41FA5}">
                          <a16:colId xmlns:a16="http://schemas.microsoft.com/office/drawing/2014/main" val="2579469430"/>
                        </a:ext>
                      </a:extLst>
                    </a:gridCol>
                    <a:gridCol w="2011680">
                      <a:extLst>
                        <a:ext uri="{9D8B030D-6E8A-4147-A177-3AD203B41FA5}">
                          <a16:colId xmlns:a16="http://schemas.microsoft.com/office/drawing/2014/main" val="1150358703"/>
                        </a:ext>
                      </a:extLst>
                    </a:gridCol>
                  </a:tblGrid>
                  <a:tr h="822960">
                    <a:tc>
                      <a:txBody>
                        <a:bodyPr/>
                        <a:lstStyle/>
                        <a:p>
                          <a:endParaRPr lang="en-US"/>
                        </a:p>
                      </a:txBody>
                      <a:tcPr marL="6350" marR="6350" marT="6350" anchor="ct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r="-300606" b="-270370"/>
                          </a:stretch>
                        </a:blipFill>
                      </a:tcPr>
                    </a:tc>
                    <a:tc>
                      <a:txBody>
                        <a:bodyPr/>
                        <a:lstStyle/>
                        <a:p>
                          <a:endParaRPr lang="en-US"/>
                        </a:p>
                      </a:txBody>
                      <a:tcPr marL="6350" marR="6350" marT="6350" anchor="ct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l="-99398" r="-198795" b="-270370"/>
                          </a:stretch>
                        </a:blipFill>
                      </a:tcPr>
                    </a:tc>
                    <a:tc>
                      <a:txBody>
                        <a:bodyPr/>
                        <a:lstStyle/>
                        <a:p>
                          <a:endParaRPr lang="en-US"/>
                        </a:p>
                      </a:txBody>
                      <a:tcPr marL="6350" marR="6350" marT="6350" anchor="ct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5"/>
                          <a:stretch>
                            <a:fillRect l="-100303" b="-270370"/>
                          </a:stretch>
                        </a:blipFill>
                      </a:tcPr>
                    </a:tc>
                    <a:extLst>
                      <a:ext uri="{0D108BD9-81ED-4DB2-BD59-A6C34878D82A}">
                        <a16:rowId xmlns:a16="http://schemas.microsoft.com/office/drawing/2014/main" val="3821464942"/>
                      </a:ext>
                    </a:extLst>
                  </a:tr>
                  <a:tr h="411480">
                    <a:tc>
                      <a:txBody>
                        <a:bodyPr/>
                        <a:lstStyle/>
                        <a:p>
                          <a:pPr algn="ctr" fontAlgn="ctr"/>
                          <a:r>
                            <a:rPr lang="en-US" sz="2400" b="0" i="0" u="none" strike="noStrike" dirty="0">
                              <a:solidFill>
                                <a:srgbClr val="000000"/>
                              </a:solidFill>
                              <a:effectLst/>
                              <a:latin typeface="+mn-lt"/>
                            </a:rPr>
                            <a:t>46</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2</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E"/>
                        </a:solidFill>
                      </a:tcPr>
                    </a:tc>
                    <a:tc>
                      <a:txBody>
                        <a:bodyPr/>
                        <a:lstStyle/>
                        <a:p>
                          <a:pPr algn="l" fontAlgn="ctr">
                            <a:tabLst>
                              <a:tab pos="1085850" algn="r"/>
                              <a:tab pos="1885950" algn="r"/>
                            </a:tabLst>
                          </a:pPr>
                          <a:r>
                            <a:rPr lang="en-US" sz="2400" b="0" i="0" u="none" strike="noStrike" dirty="0">
                              <a:solidFill>
                                <a:srgbClr val="000000"/>
                              </a:solidFill>
                              <a:effectLst/>
                              <a:latin typeface="+mn-lt"/>
                            </a:rPr>
                            <a:t>	2/8  = 	0.25</a:t>
                          </a:r>
                        </a:p>
                      </a:txBody>
                      <a:tcPr marL="6350" marR="6350" marT="635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2505829935"/>
                      </a:ext>
                    </a:extLst>
                  </a:tr>
                  <a:tr h="411480">
                    <a:tc>
                      <a:txBody>
                        <a:bodyPr/>
                        <a:lstStyle/>
                        <a:p>
                          <a:pPr algn="ctr" fontAlgn="ctr"/>
                          <a:r>
                            <a:rPr lang="en-US" sz="2400" b="0" i="0" u="none" strike="noStrike" dirty="0">
                              <a:solidFill>
                                <a:srgbClr val="000000"/>
                              </a:solidFill>
                              <a:effectLst/>
                              <a:latin typeface="+mn-lt"/>
                            </a:rPr>
                            <a:t>54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10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l" fontAlgn="ctr">
                            <a:tabLst>
                              <a:tab pos="1085850" algn="r"/>
                              <a:tab pos="1885950" algn="r"/>
                            </a:tabLst>
                          </a:pPr>
                          <a:r>
                            <a:rPr lang="en-US" sz="2400" b="0" i="0" u="none" strike="noStrike" dirty="0">
                              <a:solidFill>
                                <a:srgbClr val="000000"/>
                              </a:solidFill>
                              <a:effectLst/>
                              <a:latin typeface="+mn-lt"/>
                            </a:rPr>
                            <a:t>	10/8  = 	1.25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1770370676"/>
                      </a:ext>
                    </a:extLst>
                  </a:tr>
                  <a:tr h="411480">
                    <a:tc>
                      <a:txBody>
                        <a:bodyPr/>
                        <a:lstStyle/>
                        <a:p>
                          <a:pPr algn="ctr" fontAlgn="ctr"/>
                          <a:r>
                            <a:rPr lang="en-US" sz="2400" b="0" i="0" u="none" strike="noStrike" dirty="0">
                              <a:solidFill>
                                <a:srgbClr val="000000"/>
                              </a:solidFill>
                              <a:effectLst/>
                              <a:latin typeface="+mn-lt"/>
                            </a:rPr>
                            <a:t>42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tab pos="1085850" algn="r"/>
                              <a:tab pos="1885950" algn="r"/>
                            </a:tabLst>
                            <a:defRPr/>
                          </a:pPr>
                          <a:r>
                            <a:rPr lang="en-US" sz="2400" b="0" i="0" u="none" strike="noStrike" dirty="0">
                              <a:solidFill>
                                <a:srgbClr val="000000"/>
                              </a:solidFill>
                              <a:effectLst/>
                              <a:latin typeface="+mn-lt"/>
                            </a:rPr>
                            <a:t>	‒2/8  =	 ‒0.25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150988310"/>
                      </a:ext>
                    </a:extLst>
                  </a:tr>
                  <a:tr h="411480">
                    <a:tc>
                      <a:txBody>
                        <a:bodyPr/>
                        <a:lstStyle/>
                        <a:p>
                          <a:pPr algn="ctr" fontAlgn="ctr"/>
                          <a:r>
                            <a:rPr lang="en-US" sz="2400" b="0" i="0" u="none" strike="noStrike" dirty="0">
                              <a:solidFill>
                                <a:srgbClr val="000000"/>
                              </a:solidFill>
                              <a:effectLst/>
                              <a:latin typeface="+mn-lt"/>
                            </a:rPr>
                            <a:t>46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tab pos="1085850" algn="r"/>
                              <a:tab pos="1885950" algn="r"/>
                            </a:tabLst>
                            <a:defRPr/>
                          </a:pPr>
                          <a:r>
                            <a:rPr lang="en-US" sz="2400" b="0" i="0" u="none" strike="noStrike" dirty="0">
                              <a:solidFill>
                                <a:srgbClr val="000000"/>
                              </a:solidFill>
                              <a:effectLst/>
                              <a:latin typeface="+mn-lt"/>
                            </a:rPr>
                            <a:t>	2/8  =	 0.25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2185346022"/>
                      </a:ext>
                    </a:extLst>
                  </a:tr>
                  <a:tr h="411480">
                    <a:tc>
                      <a:txBody>
                        <a:bodyPr/>
                        <a:lstStyle/>
                        <a:p>
                          <a:pPr algn="ctr" fontAlgn="ctr"/>
                          <a:r>
                            <a:rPr lang="en-US" sz="2400" b="0" i="0" u="none" strike="noStrike" dirty="0">
                              <a:solidFill>
                                <a:srgbClr val="000000"/>
                              </a:solidFill>
                              <a:effectLst/>
                              <a:latin typeface="+mn-lt"/>
                            </a:rPr>
                            <a:t>32</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4DE"/>
                        </a:solidFill>
                      </a:tcPr>
                    </a:tc>
                    <a:tc>
                      <a:txBody>
                        <a:bodyPr/>
                        <a:lstStyle/>
                        <a:p>
                          <a:pPr algn="ctr" fontAlgn="ctr"/>
                          <a:r>
                            <a:rPr lang="en-US" sz="2400" b="0" i="0" u="none" strike="noStrike" dirty="0">
                              <a:solidFill>
                                <a:srgbClr val="000000"/>
                              </a:solidFill>
                              <a:effectLst/>
                              <a:latin typeface="+mn-lt"/>
                            </a:rPr>
                            <a:t> 12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tc>
                      <a:txBody>
                        <a:bodyPr/>
                        <a:lstStyle/>
                        <a:p>
                          <a:pPr algn="l" fontAlgn="ctr">
                            <a:tabLst>
                              <a:tab pos="1085850" algn="r"/>
                              <a:tab pos="1885950" algn="r"/>
                            </a:tabLst>
                          </a:pPr>
                          <a:r>
                            <a:rPr lang="en-US" sz="2400" b="0" i="0" u="none" strike="noStrike" dirty="0">
                              <a:solidFill>
                                <a:srgbClr val="000000"/>
                              </a:solidFill>
                              <a:effectLst/>
                              <a:latin typeface="+mn-lt"/>
                            </a:rPr>
                            <a:t>	‒12/8  =	 ‒1.50</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4DE"/>
                        </a:solidFill>
                      </a:tcPr>
                    </a:tc>
                    <a:extLst>
                      <a:ext uri="{0D108BD9-81ED-4DB2-BD59-A6C34878D82A}">
                        <a16:rowId xmlns:a16="http://schemas.microsoft.com/office/drawing/2014/main" val="3231313245"/>
                      </a:ext>
                    </a:extLst>
                  </a:tr>
                </a:tbl>
              </a:graphicData>
            </a:graphic>
          </p:graphicFrame>
        </mc:Fallback>
      </mc:AlternateContent>
    </p:spTree>
    <p:extLst>
      <p:ext uri="{BB962C8B-B14F-4D97-AF65-F5344CB8AC3E}">
        <p14:creationId xmlns:p14="http://schemas.microsoft.com/office/powerpoint/2010/main" val="1289512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7606-9E5C-3700-5298-EF429CDA564A}"/>
              </a:ext>
            </a:extLst>
          </p:cNvPr>
          <p:cNvSpPr>
            <a:spLocks noGrp="1"/>
          </p:cNvSpPr>
          <p:nvPr>
            <p:ph type="title"/>
          </p:nvPr>
        </p:nvSpPr>
        <p:spPr/>
        <p:txBody>
          <a:bodyPr/>
          <a:lstStyle/>
          <a:p>
            <a:r>
              <a:rPr lang="en-US" dirty="0"/>
              <a:t>Empirical Rule</a:t>
            </a:r>
          </a:p>
        </p:txBody>
      </p:sp>
      <p:sp>
        <p:nvSpPr>
          <p:cNvPr id="3" name="Text Placeholder 2">
            <a:extLst>
              <a:ext uri="{FF2B5EF4-FFF2-40B4-BE49-F238E27FC236}">
                <a16:creationId xmlns:a16="http://schemas.microsoft.com/office/drawing/2014/main" id="{F4432EE9-9794-03A0-5E24-224B51E8322F}"/>
              </a:ext>
            </a:extLst>
          </p:cNvPr>
          <p:cNvSpPr>
            <a:spLocks noGrp="1"/>
          </p:cNvSpPr>
          <p:nvPr>
            <p:ph type="body" sz="quarter" idx="15"/>
          </p:nvPr>
        </p:nvSpPr>
        <p:spPr>
          <a:xfrm>
            <a:off x="743576" y="1330780"/>
            <a:ext cx="10711543" cy="4490356"/>
          </a:xfrm>
        </p:spPr>
        <p:txBody>
          <a:bodyPr/>
          <a:lstStyle/>
          <a:p>
            <a:pPr>
              <a:spcAft>
                <a:spcPts val="0"/>
              </a:spcAft>
            </a:pPr>
            <a:r>
              <a:rPr lang="en-US" sz="2400" dirty="0"/>
              <a:t>When the data are believed to approximate a symmetric bell-shaped distribution, the </a:t>
            </a:r>
            <a:r>
              <a:rPr lang="en-US" sz="2400" b="1" dirty="0">
                <a:solidFill>
                  <a:srgbClr val="0070C0"/>
                </a:solidFill>
              </a:rPr>
              <a:t>empirical rule</a:t>
            </a:r>
            <a:r>
              <a:rPr lang="en-US" sz="2400" b="1" dirty="0"/>
              <a:t> </a:t>
            </a:r>
            <a:r>
              <a:rPr lang="en-US" sz="2400" dirty="0"/>
              <a:t>can be used to determine the percentage of data values within a specified number of standard deviations of the mean.</a:t>
            </a:r>
          </a:p>
          <a:p>
            <a:pPr>
              <a:spcAft>
                <a:spcPts val="0"/>
              </a:spcAft>
            </a:pPr>
            <a:r>
              <a:rPr lang="en-US" sz="2400" dirty="0"/>
              <a:t>For data having a bell-shaped distribution:</a:t>
            </a:r>
          </a:p>
          <a:p>
            <a:pPr marL="457200" indent="-228600">
              <a:spcAft>
                <a:spcPts val="0"/>
              </a:spcAft>
              <a:buFont typeface="Arial" panose="020B0604020202020204" pitchFamily="34" charset="0"/>
              <a:buChar char="•"/>
            </a:pPr>
            <a:r>
              <a:rPr lang="en-US" sz="2400" dirty="0"/>
              <a:t>~68% of the data values will be within one standard deviation of the mean.</a:t>
            </a:r>
          </a:p>
          <a:p>
            <a:pPr marL="457200" indent="-228600">
              <a:spcAft>
                <a:spcPts val="0"/>
              </a:spcAft>
              <a:buFont typeface="Arial" panose="020B0604020202020204" pitchFamily="34" charset="0"/>
              <a:buChar char="•"/>
            </a:pPr>
            <a:r>
              <a:rPr lang="en-US" sz="2400" dirty="0"/>
              <a:t>~95% of the data values will be within two standard deviations of the mean.</a:t>
            </a:r>
          </a:p>
          <a:p>
            <a:pPr marL="457200" indent="-228600">
              <a:spcAft>
                <a:spcPts val="0"/>
              </a:spcAft>
              <a:buFont typeface="Arial" panose="020B0604020202020204" pitchFamily="34" charset="0"/>
              <a:buChar char="•"/>
            </a:pPr>
            <a:r>
              <a:rPr lang="en-US" sz="2400" dirty="0"/>
              <a:t>Almost all data values will be within three standard deviations of the mean.</a:t>
            </a:r>
          </a:p>
          <a:p>
            <a:r>
              <a:rPr lang="en-US" dirty="0"/>
              <a:t>If the height of adult males in the U.S. follows a bell-shaped distribution, with a mean of 69.5 inches and a standard deviation of 3 inches:</a:t>
            </a:r>
          </a:p>
          <a:p>
            <a:pPr marL="457200" indent="-285750">
              <a:buFont typeface="Arial" panose="020B0604020202020204" pitchFamily="34" charset="0"/>
              <a:buChar char="•"/>
            </a:pPr>
            <a:r>
              <a:rPr lang="en-US" dirty="0"/>
              <a:t>~95% of U.S. adult males will have heights between 63.5 and 75.5 inches.</a:t>
            </a:r>
          </a:p>
        </p:txBody>
      </p:sp>
    </p:spTree>
    <p:extLst>
      <p:ext uri="{BB962C8B-B14F-4D97-AF65-F5344CB8AC3E}">
        <p14:creationId xmlns:p14="http://schemas.microsoft.com/office/powerpoint/2010/main" val="4255564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97606-9E5C-3700-5298-EF429CDA564A}"/>
              </a:ext>
            </a:extLst>
          </p:cNvPr>
          <p:cNvSpPr>
            <a:spLocks noGrp="1"/>
          </p:cNvSpPr>
          <p:nvPr>
            <p:ph type="title"/>
          </p:nvPr>
        </p:nvSpPr>
        <p:spPr/>
        <p:txBody>
          <a:bodyPr/>
          <a:lstStyle/>
          <a:p>
            <a:r>
              <a:rPr lang="en-US" dirty="0"/>
              <a:t>Identifying Outliers</a:t>
            </a:r>
          </a:p>
        </p:txBody>
      </p:sp>
      <p:sp>
        <p:nvSpPr>
          <p:cNvPr id="3" name="Text Placeholder 2">
            <a:extLst>
              <a:ext uri="{FF2B5EF4-FFF2-40B4-BE49-F238E27FC236}">
                <a16:creationId xmlns:a16="http://schemas.microsoft.com/office/drawing/2014/main" id="{F4432EE9-9794-03A0-5E24-224B51E8322F}"/>
              </a:ext>
            </a:extLst>
          </p:cNvPr>
          <p:cNvSpPr>
            <a:spLocks noGrp="1"/>
          </p:cNvSpPr>
          <p:nvPr>
            <p:ph type="body" sz="quarter" idx="15"/>
          </p:nvPr>
        </p:nvSpPr>
        <p:spPr>
          <a:xfrm>
            <a:off x="740228" y="1219210"/>
            <a:ext cx="10711543" cy="4469947"/>
          </a:xfrm>
        </p:spPr>
        <p:txBody>
          <a:bodyPr/>
          <a:lstStyle/>
          <a:p>
            <a:pPr>
              <a:spcAft>
                <a:spcPts val="0"/>
              </a:spcAft>
            </a:pPr>
            <a:r>
              <a:rPr lang="en-US" dirty="0"/>
              <a:t>An </a:t>
            </a:r>
            <a:r>
              <a:rPr lang="en-US" b="1" dirty="0">
                <a:solidFill>
                  <a:srgbClr val="0070C0"/>
                </a:solidFill>
              </a:rPr>
              <a:t>outlier</a:t>
            </a:r>
            <a:r>
              <a:rPr lang="en-US" dirty="0"/>
              <a:t> is an unusually small or unusually large value in a data set.</a:t>
            </a:r>
          </a:p>
          <a:p>
            <a:pPr>
              <a:spcAft>
                <a:spcPts val="0"/>
              </a:spcAft>
            </a:pPr>
            <a:r>
              <a:rPr lang="en-US" dirty="0"/>
              <a:t>Care should be taken when handling outliers, as they might be:</a:t>
            </a:r>
          </a:p>
          <a:p>
            <a:pPr marL="914400" indent="-342900">
              <a:spcBef>
                <a:spcPts val="600"/>
              </a:spcBef>
              <a:spcAft>
                <a:spcPts val="0"/>
              </a:spcAft>
              <a:buFont typeface="Arial" panose="020B0604020202020204" pitchFamily="34" charset="0"/>
              <a:buChar char="•"/>
            </a:pPr>
            <a:r>
              <a:rPr lang="en-US" dirty="0"/>
              <a:t>an incorrectly recorded data value</a:t>
            </a:r>
          </a:p>
          <a:p>
            <a:pPr marL="914400" indent="-342900">
              <a:spcBef>
                <a:spcPts val="600"/>
              </a:spcBef>
              <a:spcAft>
                <a:spcPts val="0"/>
              </a:spcAft>
              <a:buFont typeface="Arial" panose="020B0604020202020204" pitchFamily="34" charset="0"/>
              <a:buChar char="•"/>
            </a:pPr>
            <a:r>
              <a:rPr lang="en-US" dirty="0"/>
              <a:t>a data value that was incorrectly included in the data set</a:t>
            </a:r>
          </a:p>
          <a:p>
            <a:pPr marL="914400" indent="-342900">
              <a:spcBef>
                <a:spcPts val="600"/>
              </a:spcBef>
              <a:spcAft>
                <a:spcPts val="0"/>
              </a:spcAft>
              <a:buFont typeface="Arial" panose="020B0604020202020204" pitchFamily="34" charset="0"/>
              <a:buChar char="•"/>
            </a:pPr>
            <a:r>
              <a:rPr lang="en-US" dirty="0"/>
              <a:t>a correctly recorded data value that belongs in the data set</a:t>
            </a:r>
          </a:p>
          <a:p>
            <a:pPr>
              <a:spcBef>
                <a:spcPts val="1800"/>
              </a:spcBef>
              <a:spcAft>
                <a:spcPts val="0"/>
              </a:spcAft>
            </a:pPr>
            <a:r>
              <a:rPr lang="en-US" dirty="0"/>
              <a:t>Standardized values (</a:t>
            </a:r>
            <a:r>
              <a:rPr lang="en-US" i="1" dirty="0"/>
              <a:t>z</a:t>
            </a:r>
            <a:r>
              <a:rPr lang="en-US" dirty="0"/>
              <a:t>-scores) can be used to identify potential outliers.</a:t>
            </a:r>
          </a:p>
          <a:p>
            <a:pPr marL="914400" indent="-342900">
              <a:spcBef>
                <a:spcPts val="600"/>
              </a:spcBef>
              <a:spcAft>
                <a:spcPts val="0"/>
              </a:spcAft>
              <a:buFont typeface="Arial" panose="020B0604020202020204" pitchFamily="34" charset="0"/>
              <a:buChar char="•"/>
            </a:pPr>
            <a:r>
              <a:rPr lang="en-US" dirty="0"/>
              <a:t>A data value with a </a:t>
            </a:r>
            <a:r>
              <a:rPr lang="en-US" i="1" dirty="0"/>
              <a:t>z</a:t>
            </a:r>
            <a:r>
              <a:rPr lang="en-US" dirty="0"/>
              <a:t>-score less than –3 or greater than +3 might be a candidate for being an outlier (see notes for details.)</a:t>
            </a:r>
          </a:p>
          <a:p>
            <a:pPr marL="914400" indent="-342900">
              <a:spcBef>
                <a:spcPts val="600"/>
              </a:spcBef>
              <a:spcAft>
                <a:spcPts val="0"/>
              </a:spcAft>
              <a:buFont typeface="Arial" panose="020B0604020202020204" pitchFamily="34" charset="0"/>
              <a:buChar char="•"/>
            </a:pPr>
            <a:r>
              <a:rPr lang="en-US" dirty="0"/>
              <a:t>Such data values can then be reviewed to determine their accuracy and whether they belong in the data set.</a:t>
            </a:r>
          </a:p>
        </p:txBody>
      </p:sp>
    </p:spTree>
    <p:extLst>
      <p:ext uri="{BB962C8B-B14F-4D97-AF65-F5344CB8AC3E}">
        <p14:creationId xmlns:p14="http://schemas.microsoft.com/office/powerpoint/2010/main" val="320028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FC4C8-54DD-98C0-4873-BE7F610509CB}"/>
              </a:ext>
            </a:extLst>
          </p:cNvPr>
          <p:cNvSpPr>
            <a:spLocks noGrp="1"/>
          </p:cNvSpPr>
          <p:nvPr>
            <p:ph type="title"/>
          </p:nvPr>
        </p:nvSpPr>
        <p:spPr/>
        <p:txBody>
          <a:bodyPr/>
          <a:lstStyle/>
          <a:p>
            <a:r>
              <a:rPr lang="en-US" dirty="0"/>
              <a:t>Boxplots</a:t>
            </a:r>
          </a:p>
        </p:txBody>
      </p:sp>
      <p:sp>
        <p:nvSpPr>
          <p:cNvPr id="3" name="Text Placeholder 2">
            <a:extLst>
              <a:ext uri="{FF2B5EF4-FFF2-40B4-BE49-F238E27FC236}">
                <a16:creationId xmlns:a16="http://schemas.microsoft.com/office/drawing/2014/main" id="{C103BD03-07CF-093E-9124-5A9969EBAEAD}"/>
              </a:ext>
            </a:extLst>
          </p:cNvPr>
          <p:cNvSpPr>
            <a:spLocks noGrp="1"/>
          </p:cNvSpPr>
          <p:nvPr>
            <p:ph type="body" sz="quarter" idx="15"/>
          </p:nvPr>
        </p:nvSpPr>
        <p:spPr>
          <a:xfrm>
            <a:off x="743576" y="1485898"/>
            <a:ext cx="4390349" cy="3935187"/>
          </a:xfrm>
        </p:spPr>
        <p:txBody>
          <a:bodyPr/>
          <a:lstStyle/>
          <a:p>
            <a:r>
              <a:rPr lang="en-US" dirty="0"/>
              <a:t>A </a:t>
            </a:r>
            <a:r>
              <a:rPr lang="en-US" b="1" dirty="0">
                <a:solidFill>
                  <a:srgbClr val="0070C0"/>
                </a:solidFill>
              </a:rPr>
              <a:t>boxplot</a:t>
            </a:r>
            <a:r>
              <a:rPr lang="en-US" dirty="0"/>
              <a:t>, also known as box-and-whisker plot, is a graphical summary of the distribution of data developed from the quartiles for a data set.</a:t>
            </a:r>
          </a:p>
          <a:p>
            <a:pPr>
              <a:spcBef>
                <a:spcPts val="1000"/>
              </a:spcBef>
            </a:pPr>
            <a:r>
              <a:rPr lang="en-US" dirty="0"/>
              <a:t>Shown to the right is the boxplot for the home sales data containing a single outlier.</a:t>
            </a:r>
          </a:p>
          <a:p>
            <a:pPr>
              <a:spcBef>
                <a:spcPts val="1000"/>
              </a:spcBef>
            </a:pPr>
            <a:r>
              <a:rPr lang="en-US" dirty="0"/>
              <a:t>See notes for the steps needed to create a boxplot in Excel.</a:t>
            </a:r>
          </a:p>
        </p:txBody>
      </p:sp>
      <p:pic>
        <p:nvPicPr>
          <p:cNvPr id="8" name="Picture Placeholder 6" descr="A screenshot titled Boxplot for the Home Sales Data shows a box plot with the horizontal axis plotting the price in dollars from 0 to 500,000. The box plot shows the following data: median: 200,000, first quartile: 150,000, third quartile: 250,000, outlier: 450,000. Whiskers: 100,000 and 300,000. All data are approximate. IQR is 150,000 to 250,000.&#10;">
            <a:extLst>
              <a:ext uri="{FF2B5EF4-FFF2-40B4-BE49-F238E27FC236}">
                <a16:creationId xmlns:a16="http://schemas.microsoft.com/office/drawing/2014/main" id="{99315901-C278-0DC6-8AB2-F39194EF653F}"/>
              </a:ext>
            </a:extLst>
          </p:cNvPr>
          <p:cNvPicPr>
            <a:picLocks noGrp="1" noChangeAspect="1"/>
          </p:cNvPicPr>
          <p:nvPr>
            <p:ph type="pic" sz="quarter" idx="16"/>
          </p:nvPr>
        </p:nvPicPr>
        <p:blipFill rotWithShape="1">
          <a:blip r:embed="rId3"/>
          <a:srcRect l="2" r="2"/>
          <a:stretch/>
        </p:blipFill>
        <p:spPr>
          <a:xfrm>
            <a:off x="5133925" y="1624692"/>
            <a:ext cx="6089246" cy="3657600"/>
          </a:xfrm>
        </p:spPr>
      </p:pic>
    </p:spTree>
    <p:extLst>
      <p:ext uri="{BB962C8B-B14F-4D97-AF65-F5344CB8AC3E}">
        <p14:creationId xmlns:p14="http://schemas.microsoft.com/office/powerpoint/2010/main" val="22902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D9BD777-DDFB-A08E-0C7F-C538D9EDA5E1}"/>
              </a:ext>
            </a:extLst>
          </p:cNvPr>
          <p:cNvSpPr>
            <a:spLocks noGrp="1"/>
          </p:cNvSpPr>
          <p:nvPr>
            <p:ph type="title"/>
          </p:nvPr>
        </p:nvSpPr>
        <p:spPr/>
        <p:txBody>
          <a:bodyPr/>
          <a:lstStyle/>
          <a:p>
            <a:r>
              <a:rPr lang="en-US" dirty="0"/>
              <a:t>Scatter Charts</a:t>
            </a:r>
          </a:p>
        </p:txBody>
      </p:sp>
      <p:sp>
        <p:nvSpPr>
          <p:cNvPr id="3" name="Text Placeholder 2">
            <a:extLst>
              <a:ext uri="{FF2B5EF4-FFF2-40B4-BE49-F238E27FC236}">
                <a16:creationId xmlns:a16="http://schemas.microsoft.com/office/drawing/2014/main" id="{EFFE71FE-7494-1E75-353D-0031044F38F1}"/>
              </a:ext>
            </a:extLst>
          </p:cNvPr>
          <p:cNvSpPr>
            <a:spLocks noGrp="1"/>
          </p:cNvSpPr>
          <p:nvPr>
            <p:ph type="body" sz="quarter" idx="15"/>
          </p:nvPr>
        </p:nvSpPr>
        <p:spPr>
          <a:xfrm>
            <a:off x="743576" y="1256699"/>
            <a:ext cx="10694587" cy="893072"/>
          </a:xfrm>
        </p:spPr>
        <p:txBody>
          <a:bodyPr/>
          <a:lstStyle/>
          <a:p>
            <a:r>
              <a:rPr lang="en-US" dirty="0"/>
              <a:t>A </a:t>
            </a:r>
            <a:r>
              <a:rPr lang="en-US" b="1" dirty="0">
                <a:solidFill>
                  <a:srgbClr val="0070C0"/>
                </a:solidFill>
              </a:rPr>
              <a:t>scatter chart </a:t>
            </a:r>
            <a:r>
              <a:rPr lang="en-US" dirty="0"/>
              <a:t>is a graph for analyzing the relationship between two variables.</a:t>
            </a:r>
          </a:p>
        </p:txBody>
      </p:sp>
      <p:sp>
        <p:nvSpPr>
          <p:cNvPr id="9" name="Text Placeholder 8">
            <a:extLst>
              <a:ext uri="{FF2B5EF4-FFF2-40B4-BE49-F238E27FC236}">
                <a16:creationId xmlns:a16="http://schemas.microsoft.com/office/drawing/2014/main" id="{7A63FB95-FE43-5B74-DFF1-6F5DF1AC0E80}"/>
              </a:ext>
            </a:extLst>
          </p:cNvPr>
          <p:cNvSpPr>
            <a:spLocks noGrp="1"/>
          </p:cNvSpPr>
          <p:nvPr>
            <p:ph type="body" sz="quarter" idx="17"/>
          </p:nvPr>
        </p:nvSpPr>
        <p:spPr>
          <a:xfrm>
            <a:off x="743577" y="2149771"/>
            <a:ext cx="3599823" cy="3474620"/>
          </a:xfrm>
        </p:spPr>
        <p:txBody>
          <a:bodyPr/>
          <a:lstStyle/>
          <a:p>
            <a:r>
              <a:rPr lang="en-US" dirty="0"/>
              <a:t>The scatter chart for the bottled water sales at Queensland Amusement Park over 14 summer days suggests a</a:t>
            </a:r>
          </a:p>
          <a:p>
            <a:pPr marL="628650" indent="-228600">
              <a:buFont typeface="Arial" panose="020B0604020202020204" pitchFamily="34" charset="0"/>
              <a:buChar char="•"/>
            </a:pPr>
            <a:r>
              <a:rPr lang="en-US" dirty="0"/>
              <a:t>positive and linear relationship </a:t>
            </a:r>
          </a:p>
          <a:p>
            <a:r>
              <a:rPr lang="en-US" dirty="0"/>
              <a:t>between high temperature and bottled water sales.</a:t>
            </a:r>
          </a:p>
          <a:p>
            <a:endParaRPr lang="en-US" dirty="0"/>
          </a:p>
          <a:p>
            <a:endParaRPr lang="en-US" dirty="0"/>
          </a:p>
        </p:txBody>
      </p:sp>
      <p:pic>
        <p:nvPicPr>
          <p:cNvPr id="11" name="Picture Placeholder 6" descr="A graph plots sales (cases) on the vertical axis and high temperature in degree Fahrenheit on the horizontal axis. The points plotted on the graph are: (78, 23), (79, 22), (80, 22), (80, 24), (82, 24), (83, 26), (85, 27), (86, 25), (87, 25), (87, 27), (88, 29), (88, 30), (90, 31), and (92, 31). All data are approximate.&#10;">
            <a:extLst>
              <a:ext uri="{FF2B5EF4-FFF2-40B4-BE49-F238E27FC236}">
                <a16:creationId xmlns:a16="http://schemas.microsoft.com/office/drawing/2014/main" id="{2586CF17-C987-6AB7-76BD-23A298F41937}"/>
              </a:ext>
            </a:extLst>
          </p:cNvPr>
          <p:cNvPicPr>
            <a:picLocks noGrp="1" noChangeAspect="1"/>
          </p:cNvPicPr>
          <p:nvPr>
            <p:ph type="pic" sz="quarter" idx="16"/>
          </p:nvPr>
        </p:nvPicPr>
        <p:blipFill rotWithShape="1">
          <a:blip r:embed="rId2"/>
          <a:srcRect l="46" r="46"/>
          <a:stretch/>
        </p:blipFill>
        <p:spPr>
          <a:xfrm>
            <a:off x="4488996" y="1930811"/>
            <a:ext cx="7006315" cy="3775223"/>
          </a:xfrm>
        </p:spPr>
      </p:pic>
    </p:spTree>
    <p:extLst>
      <p:ext uri="{BB962C8B-B14F-4D97-AF65-F5344CB8AC3E}">
        <p14:creationId xmlns:p14="http://schemas.microsoft.com/office/powerpoint/2010/main" val="3704835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67D5-B16E-9905-81B3-509E3557F040}"/>
              </a:ext>
            </a:extLst>
          </p:cNvPr>
          <p:cNvSpPr>
            <a:spLocks noGrp="1"/>
          </p:cNvSpPr>
          <p:nvPr>
            <p:ph type="title"/>
          </p:nvPr>
        </p:nvSpPr>
        <p:spPr/>
        <p:txBody>
          <a:bodyPr/>
          <a:lstStyle/>
          <a:p>
            <a:r>
              <a:rPr lang="en-US" dirty="0"/>
              <a:t>Covariance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287A641-869B-6C8F-D78A-FC3461C24EBE}"/>
                  </a:ext>
                </a:extLst>
              </p:cNvPr>
              <p:cNvSpPr>
                <a:spLocks noGrp="1"/>
              </p:cNvSpPr>
              <p:nvPr>
                <p:ph type="body" sz="quarter" idx="15"/>
              </p:nvPr>
            </p:nvSpPr>
            <p:spPr>
              <a:xfrm>
                <a:off x="740228" y="1139810"/>
                <a:ext cx="10711543" cy="4578379"/>
              </a:xfrm>
            </p:spPr>
            <p:txBody>
              <a:bodyPr/>
              <a:lstStyle/>
              <a:p>
                <a:r>
                  <a:rPr lang="en-US" b="1" dirty="0">
                    <a:solidFill>
                      <a:srgbClr val="0070C0"/>
                    </a:solidFill>
                  </a:rPr>
                  <a:t>Covariance</a:t>
                </a:r>
                <a:r>
                  <a:rPr lang="en-US" dirty="0"/>
                  <a:t> is a descriptive measure of the linear association between two variables.</a:t>
                </a:r>
              </a:p>
              <a:p>
                <a:pPr>
                  <a:spcAft>
                    <a:spcPts val="1200"/>
                  </a:spcAft>
                </a:pPr>
                <a:r>
                  <a:rPr lang="en-US" dirty="0"/>
                  <a:t>For a sample of size </a:t>
                </a:r>
                <a14:m>
                  <m:oMath xmlns:m="http://schemas.openxmlformats.org/officeDocument/2006/math">
                    <m:r>
                      <a:rPr lang="en-US" i="1" dirty="0" smtClean="0">
                        <a:latin typeface="Cambria Math" panose="02040503050406030204" pitchFamily="18" charset="0"/>
                      </a:rPr>
                      <m:t>𝑛</m:t>
                    </m:r>
                  </m:oMath>
                </a14:m>
                <a:r>
                  <a:rPr lang="en-US" dirty="0"/>
                  <a:t> with observations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the sample covariance is:</a:t>
                </a:r>
              </a:p>
              <a:p>
                <a:pPr>
                  <a:spcAft>
                    <a:spcPts val="600"/>
                  </a:spcAft>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𝒙𝒚</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nary>
                            <m:naryPr>
                              <m:chr m:val="∑"/>
                              <m:subHide m:val="on"/>
                              <m:supHide m:val="on"/>
                              <m:ctrlPr>
                                <a:rPr lang="en-US" b="1" i="1" smtClean="0">
                                  <a:latin typeface="Cambria Math" panose="02040503050406030204" pitchFamily="18" charset="0"/>
                                </a:rPr>
                              </m:ctrlPr>
                            </m:naryPr>
                            <m:sub/>
                            <m:sup/>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d>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r>
                                    <a:rPr lang="en-US" b="1" i="1">
                                      <a:latin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d>
                            </m:e>
                          </m:nary>
                        </m:num>
                        <m:den>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den>
                      </m:f>
                    </m:oMath>
                  </m:oMathPara>
                </a14:m>
                <a:endParaRPr lang="en-US" b="1" dirty="0"/>
              </a:p>
              <a:p>
                <a:pPr>
                  <a:spcAft>
                    <a:spcPts val="0"/>
                  </a:spcAft>
                </a:pPr>
                <a:r>
                  <a:rPr lang="en-US" dirty="0"/>
                  <a:t>For the bottled water data, we can calculate the sample covariance between high temperatures and sales using Excel as: </a:t>
                </a:r>
              </a:p>
              <a:p>
                <a:pPr marL="914400">
                  <a:spcAft>
                    <a:spcPts val="0"/>
                  </a:spcAft>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𝑥𝑦</m:t>
                        </m:r>
                      </m:sub>
                    </m:sSub>
                    <m:r>
                      <a:rPr lang="en-US" b="0" i="1" smtClean="0">
                        <a:latin typeface="Cambria Math" panose="02040503050406030204" pitchFamily="18" charset="0"/>
                      </a:rPr>
                      <m:t>=</m:t>
                    </m:r>
                    <m:r>
                      <a:rPr lang="en-US" b="1" i="1" smtClean="0">
                        <a:latin typeface="Cambria Math" panose="02040503050406030204" pitchFamily="18" charset="0"/>
                      </a:rPr>
                      <m:t> </m:t>
                    </m:r>
                  </m:oMath>
                </a14:m>
                <a:r>
                  <a:rPr lang="en-US" i="1" dirty="0"/>
                  <a:t>COVARIANCE.S(A2:A15,B2:B15)</a:t>
                </a:r>
                <a:r>
                  <a:rPr lang="en-US" dirty="0"/>
                  <a:t> = 12.80</a:t>
                </a:r>
              </a:p>
              <a:p>
                <a:pPr>
                  <a:spcAft>
                    <a:spcPts val="0"/>
                  </a:spcAft>
                </a:pPr>
                <a:r>
                  <a:rPr lang="en-US" dirty="0"/>
                  <a:t>The positive covariance indicates a positive relationship between the variables.</a:t>
                </a:r>
              </a:p>
              <a:p>
                <a:pPr>
                  <a:spcAft>
                    <a:spcPts val="1200"/>
                  </a:spcAft>
                </a:pPr>
                <a:r>
                  <a:rPr lang="en-US" dirty="0"/>
                  <a:t>See notes for the definition of the covariance of population data.</a:t>
                </a:r>
              </a:p>
            </p:txBody>
          </p:sp>
        </mc:Choice>
        <mc:Fallback xmlns="">
          <p:sp>
            <p:nvSpPr>
              <p:cNvPr id="3" name="Text Placeholder 2">
                <a:extLst>
                  <a:ext uri="{FF2B5EF4-FFF2-40B4-BE49-F238E27FC236}">
                    <a16:creationId xmlns:a16="http://schemas.microsoft.com/office/drawing/2014/main" id="{0287A641-869B-6C8F-D78A-FC3461C24EBE}"/>
                  </a:ext>
                </a:extLst>
              </p:cNvPr>
              <p:cNvSpPr>
                <a:spLocks noGrp="1" noRot="1" noChangeAspect="1" noMove="1" noResize="1" noEditPoints="1" noAdjustHandles="1" noChangeArrowheads="1" noChangeShapeType="1" noTextEdit="1"/>
              </p:cNvSpPr>
              <p:nvPr>
                <p:ph type="body" sz="quarter" idx="15"/>
              </p:nvPr>
            </p:nvSpPr>
            <p:spPr>
              <a:xfrm>
                <a:off x="740228" y="1139810"/>
                <a:ext cx="10711543" cy="4578379"/>
              </a:xfrm>
              <a:blipFill>
                <a:blip r:embed="rId3"/>
                <a:stretch>
                  <a:fillRect l="-1706" t="-1997" r="-1308" b="-2929"/>
                </a:stretch>
              </a:blipFill>
            </p:spPr>
            <p:txBody>
              <a:bodyPr/>
              <a:lstStyle/>
              <a:p>
                <a:r>
                  <a:rPr lang="en-US">
                    <a:noFill/>
                  </a:rPr>
                  <a:t> </a:t>
                </a:r>
              </a:p>
            </p:txBody>
          </p:sp>
        </mc:Fallback>
      </mc:AlternateContent>
    </p:spTree>
    <p:extLst>
      <p:ext uri="{BB962C8B-B14F-4D97-AF65-F5344CB8AC3E}">
        <p14:creationId xmlns:p14="http://schemas.microsoft.com/office/powerpoint/2010/main" val="374950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p:txBody>
          <a:bodyPr/>
          <a:lstStyle/>
          <a:p>
            <a:r>
              <a:rPr lang="en-US" dirty="0"/>
              <a:t>Types of Data</a:t>
            </a:r>
          </a:p>
        </p:txBody>
      </p:sp>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740228" y="1202983"/>
            <a:ext cx="10711543" cy="4452034"/>
          </a:xfrm>
        </p:spPr>
        <p:txBody>
          <a:bodyPr/>
          <a:lstStyle/>
          <a:p>
            <a:pPr>
              <a:lnSpc>
                <a:spcPct val="100000"/>
              </a:lnSpc>
            </a:pPr>
            <a:r>
              <a:rPr lang="en-US" dirty="0"/>
              <a:t>A </a:t>
            </a:r>
            <a:r>
              <a:rPr lang="en-US" b="1" dirty="0">
                <a:solidFill>
                  <a:srgbClr val="0070C0"/>
                </a:solidFill>
              </a:rPr>
              <a:t>sample</a:t>
            </a:r>
            <a:r>
              <a:rPr lang="en-US" dirty="0"/>
              <a:t> is a subset of the </a:t>
            </a:r>
            <a:r>
              <a:rPr lang="en-US" b="1" dirty="0">
                <a:solidFill>
                  <a:srgbClr val="0070C0"/>
                </a:solidFill>
              </a:rPr>
              <a:t>population</a:t>
            </a:r>
            <a:r>
              <a:rPr lang="en-US" dirty="0"/>
              <a:t>, which consists of all the elements of interest.</a:t>
            </a:r>
          </a:p>
          <a:p>
            <a:pPr marL="914400" indent="-342900">
              <a:lnSpc>
                <a:spcPct val="100000"/>
              </a:lnSpc>
              <a:spcBef>
                <a:spcPts val="600"/>
              </a:spcBef>
              <a:buFont typeface="Arial" panose="020B0604020202020204" pitchFamily="34" charset="0"/>
              <a:buChar char="•"/>
            </a:pPr>
            <a:r>
              <a:rPr lang="en-US" b="1" dirty="0">
                <a:solidFill>
                  <a:srgbClr val="0070C0"/>
                </a:solidFill>
              </a:rPr>
              <a:t>Random sampling </a:t>
            </a:r>
            <a:r>
              <a:rPr lang="en-US" dirty="0"/>
              <a:t>is a sampling method that allows gathering a representative sample from the population data.</a:t>
            </a:r>
          </a:p>
          <a:p>
            <a:pPr>
              <a:lnSpc>
                <a:spcPct val="100000"/>
              </a:lnSpc>
              <a:spcBef>
                <a:spcPts val="1800"/>
              </a:spcBef>
            </a:pPr>
            <a:r>
              <a:rPr lang="en-US" dirty="0"/>
              <a:t>Data are considered </a:t>
            </a:r>
            <a:r>
              <a:rPr lang="en-US" b="1" dirty="0">
                <a:solidFill>
                  <a:srgbClr val="0070C0"/>
                </a:solidFill>
              </a:rPr>
              <a:t>quantitative data</a:t>
            </a:r>
            <a:r>
              <a:rPr lang="en-US" dirty="0"/>
              <a:t> if numeric and arithmetic operations, such as addition, subtraction, multiplication, and division, can be performed.</a:t>
            </a:r>
          </a:p>
          <a:p>
            <a:pPr>
              <a:lnSpc>
                <a:spcPct val="100000"/>
              </a:lnSpc>
              <a:spcBef>
                <a:spcPts val="600"/>
              </a:spcBef>
            </a:pPr>
            <a:r>
              <a:rPr lang="en-US" dirty="0"/>
              <a:t>If arithmetic operations cannot be performed, they are </a:t>
            </a:r>
            <a:r>
              <a:rPr lang="en-US" b="1" dirty="0">
                <a:solidFill>
                  <a:srgbClr val="0070C0"/>
                </a:solidFill>
              </a:rPr>
              <a:t>categorical data</a:t>
            </a:r>
            <a:r>
              <a:rPr lang="en-US" dirty="0"/>
              <a:t>.</a:t>
            </a:r>
          </a:p>
          <a:p>
            <a:pPr>
              <a:lnSpc>
                <a:spcPct val="100000"/>
              </a:lnSpc>
              <a:spcBef>
                <a:spcPts val="1800"/>
              </a:spcBef>
            </a:pPr>
            <a:r>
              <a:rPr lang="en-US" b="1" dirty="0">
                <a:solidFill>
                  <a:srgbClr val="0070C0"/>
                </a:solidFill>
              </a:rPr>
              <a:t>Cross-sectional data </a:t>
            </a:r>
            <a:r>
              <a:rPr lang="en-US" dirty="0"/>
              <a:t>are data collected from several entities at the same, or approximately the same, point in time.</a:t>
            </a:r>
          </a:p>
          <a:p>
            <a:pPr>
              <a:lnSpc>
                <a:spcPct val="100000"/>
              </a:lnSpc>
              <a:spcBef>
                <a:spcPts val="600"/>
              </a:spcBef>
            </a:pPr>
            <a:r>
              <a:rPr lang="en-US" b="1" dirty="0">
                <a:solidFill>
                  <a:srgbClr val="0070C0"/>
                </a:solidFill>
              </a:rPr>
              <a:t>Time series data </a:t>
            </a:r>
            <a:r>
              <a:rPr lang="en-US" dirty="0"/>
              <a:t>are data collected over several time periods.</a:t>
            </a:r>
          </a:p>
        </p:txBody>
      </p:sp>
    </p:spTree>
    <p:extLst>
      <p:ext uri="{BB962C8B-B14F-4D97-AF65-F5344CB8AC3E}">
        <p14:creationId xmlns:p14="http://schemas.microsoft.com/office/powerpoint/2010/main" val="4217594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FF105-0E6F-08BB-3821-959B9141478F}"/>
              </a:ext>
            </a:extLst>
          </p:cNvPr>
          <p:cNvSpPr>
            <a:spLocks noGrp="1"/>
          </p:cNvSpPr>
          <p:nvPr>
            <p:ph type="title"/>
          </p:nvPr>
        </p:nvSpPr>
        <p:spPr>
          <a:xfrm>
            <a:off x="614855" y="365125"/>
            <a:ext cx="10893973" cy="672105"/>
          </a:xfrm>
        </p:spPr>
        <p:txBody>
          <a:bodyPr/>
          <a:lstStyle/>
          <a:p>
            <a:r>
              <a:rPr lang="en-US" dirty="0"/>
              <a:t>Relationship Between Pattern and Covariance</a:t>
            </a:r>
          </a:p>
        </p:txBody>
      </p:sp>
      <p:pic>
        <p:nvPicPr>
          <p:cNvPr id="5" name="Picture Placeholder 4" descr="Three scatter diagrams show different covariances. In all scatter diagrams, the horizontal axis is labeled “x” and the vertical axis is labeled “y.” In the first scatter diagram, the plots show an increasing trend. Text reads, s_x y positive: x and y are positively linearly related. In the second scatter diagram, the plots are scattered randomly throughout the graph. Text reads, s_x y approximately 0: x and y are not linearly related. In the third scatter diagram, the plots show a decreasing trend. Text reads, s_x y negative: x and y are negatively linearly related.&#10;">
            <a:extLst>
              <a:ext uri="{FF2B5EF4-FFF2-40B4-BE49-F238E27FC236}">
                <a16:creationId xmlns:a16="http://schemas.microsoft.com/office/drawing/2014/main" id="{D81A1510-F137-D07B-8608-C64D8F534BAD}"/>
              </a:ext>
            </a:extLst>
          </p:cNvPr>
          <p:cNvPicPr>
            <a:picLocks noGrp="1" noChangeAspect="1"/>
          </p:cNvPicPr>
          <p:nvPr>
            <p:ph type="pic" sz="quarter" idx="10"/>
          </p:nvPr>
        </p:nvPicPr>
        <p:blipFill rotWithShape="1">
          <a:blip r:embed="rId2"/>
          <a:srcRect l="14" r="14"/>
          <a:stretch/>
        </p:blipFill>
        <p:spPr>
          <a:xfrm>
            <a:off x="838200" y="1423889"/>
            <a:ext cx="10515600" cy="4151313"/>
          </a:xfrm>
        </p:spPr>
      </p:pic>
    </p:spTree>
    <p:extLst>
      <p:ext uri="{BB962C8B-B14F-4D97-AF65-F5344CB8AC3E}">
        <p14:creationId xmlns:p14="http://schemas.microsoft.com/office/powerpoint/2010/main" val="2170971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67D5-B16E-9905-81B3-509E3557F040}"/>
              </a:ext>
            </a:extLst>
          </p:cNvPr>
          <p:cNvSpPr>
            <a:spLocks noGrp="1"/>
          </p:cNvSpPr>
          <p:nvPr>
            <p:ph type="title"/>
          </p:nvPr>
        </p:nvSpPr>
        <p:spPr/>
        <p:txBody>
          <a:bodyPr/>
          <a:lstStyle/>
          <a:p>
            <a:r>
              <a:rPr lang="en-US" dirty="0"/>
              <a:t>Correlation Coefficient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287A641-869B-6C8F-D78A-FC3461C24EBE}"/>
                  </a:ext>
                </a:extLst>
              </p:cNvPr>
              <p:cNvSpPr>
                <a:spLocks noGrp="1"/>
              </p:cNvSpPr>
              <p:nvPr>
                <p:ph type="body" sz="quarter" idx="15"/>
              </p:nvPr>
            </p:nvSpPr>
            <p:spPr>
              <a:xfrm>
                <a:off x="743576" y="1187767"/>
                <a:ext cx="10711543" cy="4482466"/>
              </a:xfrm>
            </p:spPr>
            <p:txBody>
              <a:bodyPr/>
              <a:lstStyle/>
              <a:p>
                <a:r>
                  <a:rPr lang="en-US" dirty="0"/>
                  <a:t>One limitation of the covariance to describe the relationship between two variables is that its magnitude depends on the variables’ units of measurement.</a:t>
                </a:r>
              </a:p>
              <a:p>
                <a:r>
                  <a:rPr lang="en-US" dirty="0"/>
                  <a:t>To remedy such limitation, we use the correlation coefficient to measure the strength of a relationship between two variables.</a:t>
                </a:r>
              </a:p>
              <a:p>
                <a:pPr>
                  <a:spcAft>
                    <a:spcPts val="1200"/>
                  </a:spcAft>
                </a:pPr>
                <a:r>
                  <a:rPr lang="en-US" dirty="0"/>
                  <a:t>For a sample of size </a:t>
                </a:r>
                <a14:m>
                  <m:oMath xmlns:m="http://schemas.openxmlformats.org/officeDocument/2006/math">
                    <m:r>
                      <a:rPr lang="en-US" i="1" dirty="0" smtClean="0">
                        <a:latin typeface="Cambria Math" panose="02040503050406030204" pitchFamily="18" charset="0"/>
                      </a:rPr>
                      <m:t>𝑛</m:t>
                    </m:r>
                  </m:oMath>
                </a14:m>
                <a:r>
                  <a:rPr lang="en-US" dirty="0"/>
                  <a:t>, the correlation coefficient is defined as follows:</a:t>
                </a:r>
              </a:p>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r>
                            <a:rPr lang="en-US" b="1" i="1" smtClean="0">
                              <a:latin typeface="Cambria Math" panose="02040503050406030204" pitchFamily="18" charset="0"/>
                            </a:rPr>
                            <m:t>𝒙𝒚</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𝒙𝒚</m:t>
                              </m:r>
                            </m:sub>
                          </m:sSub>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𝒙</m:t>
                              </m:r>
                            </m:sub>
                          </m:sSub>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𝒚</m:t>
                              </m:r>
                            </m:sub>
                          </m:sSub>
                        </m:den>
                      </m:f>
                    </m:oMath>
                  </m:oMathPara>
                </a14:m>
                <a:endParaRPr lang="en-US" b="1" dirty="0"/>
              </a:p>
              <a:p>
                <a:r>
                  <a:rPr lang="en-US" dirty="0"/>
                  <a:t>Using Excel, the sample correlation coefficient for the bottled water data is: </a:t>
                </a:r>
              </a:p>
              <a:p>
                <a:pPr marL="914400"/>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𝑥𝑦</m:t>
                        </m:r>
                      </m:sub>
                    </m:sSub>
                    <m:r>
                      <a:rPr lang="en-US" b="0" i="1" smtClean="0">
                        <a:latin typeface="Cambria Math" panose="02040503050406030204" pitchFamily="18" charset="0"/>
                      </a:rPr>
                      <m:t>= </m:t>
                    </m:r>
                  </m:oMath>
                </a14:m>
                <a:r>
                  <a:rPr lang="en-US" i="1" dirty="0"/>
                  <a:t>CORREL(A2:A15,B2:B15)</a:t>
                </a:r>
                <a:r>
                  <a:rPr lang="en-US" dirty="0"/>
                  <a:t> = 0.93</a:t>
                </a:r>
              </a:p>
              <a:p>
                <a:r>
                  <a:rPr lang="en-US" dirty="0"/>
                  <a:t>See notes for the definition of the correlation coefficient of population data.</a:t>
                </a:r>
              </a:p>
              <a:p>
                <a:endParaRPr lang="en-US" dirty="0"/>
              </a:p>
            </p:txBody>
          </p:sp>
        </mc:Choice>
        <mc:Fallback xmlns="">
          <p:sp>
            <p:nvSpPr>
              <p:cNvPr id="3" name="Text Placeholder 2">
                <a:extLst>
                  <a:ext uri="{FF2B5EF4-FFF2-40B4-BE49-F238E27FC236}">
                    <a16:creationId xmlns:a16="http://schemas.microsoft.com/office/drawing/2014/main" id="{0287A641-869B-6C8F-D78A-FC3461C24EBE}"/>
                  </a:ext>
                </a:extLst>
              </p:cNvPr>
              <p:cNvSpPr>
                <a:spLocks noGrp="1" noRot="1" noChangeAspect="1" noMove="1" noResize="1" noEditPoints="1" noAdjustHandles="1" noChangeArrowheads="1" noChangeShapeType="1" noTextEdit="1"/>
              </p:cNvSpPr>
              <p:nvPr>
                <p:ph type="body" sz="quarter" idx="15"/>
              </p:nvPr>
            </p:nvSpPr>
            <p:spPr>
              <a:xfrm>
                <a:off x="743576" y="1187767"/>
                <a:ext cx="10711543" cy="4482466"/>
              </a:xfrm>
              <a:blipFill>
                <a:blip r:embed="rId3"/>
                <a:stretch>
                  <a:fillRect l="-1764" t="-2041" r="-1195" b="-4490"/>
                </a:stretch>
              </a:blipFill>
            </p:spPr>
            <p:txBody>
              <a:bodyPr/>
              <a:lstStyle/>
              <a:p>
                <a:r>
                  <a:rPr lang="en-US">
                    <a:noFill/>
                  </a:rPr>
                  <a:t> </a:t>
                </a:r>
              </a:p>
            </p:txBody>
          </p:sp>
        </mc:Fallback>
      </mc:AlternateContent>
    </p:spTree>
    <p:extLst>
      <p:ext uri="{BB962C8B-B14F-4D97-AF65-F5344CB8AC3E}">
        <p14:creationId xmlns:p14="http://schemas.microsoft.com/office/powerpoint/2010/main" val="94267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1F1D-9E5C-6CD7-CC31-6FF6664D931F}"/>
              </a:ext>
            </a:extLst>
          </p:cNvPr>
          <p:cNvSpPr>
            <a:spLocks noGrp="1"/>
          </p:cNvSpPr>
          <p:nvPr>
            <p:ph type="title"/>
          </p:nvPr>
        </p:nvSpPr>
        <p:spPr>
          <a:xfrm>
            <a:off x="608270" y="365125"/>
            <a:ext cx="10896600" cy="672105"/>
          </a:xfrm>
        </p:spPr>
        <p:txBody>
          <a:bodyPr/>
          <a:lstStyle/>
          <a:p>
            <a:r>
              <a:rPr lang="en-US" dirty="0"/>
              <a:t>Interpretation of the Correlation Coefficient</a:t>
            </a:r>
          </a:p>
        </p:txBody>
      </p:sp>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43E2AAE4-F9A5-F843-491D-446D0FA1AF41}"/>
                  </a:ext>
                </a:extLst>
              </p:cNvPr>
              <p:cNvSpPr>
                <a:spLocks noGrp="1"/>
              </p:cNvSpPr>
              <p:nvPr>
                <p:ph type="body" sz="quarter" idx="15"/>
              </p:nvPr>
            </p:nvSpPr>
            <p:spPr>
              <a:xfrm>
                <a:off x="743576" y="1308537"/>
                <a:ext cx="10610223" cy="4493173"/>
              </a:xfrm>
            </p:spPr>
            <p:txBody>
              <a:bodyPr/>
              <a:lstStyle/>
              <a:p>
                <a:pPr marL="914400" indent="-342900">
                  <a:spcBef>
                    <a:spcPts val="1000"/>
                  </a:spcBef>
                  <a:buFont typeface="Arial" panose="020B0604020202020204" pitchFamily="34" charset="0"/>
                  <a:buChar char="•"/>
                </a:pPr>
                <a:r>
                  <a:rPr lang="en-US" dirty="0"/>
                  <a:t>The correlation coefficient is always between −1 and +1.</a:t>
                </a:r>
              </a:p>
              <a:p>
                <a:pPr marL="914400" indent="-342900">
                  <a:spcBef>
                    <a:spcPts val="1000"/>
                  </a:spcBef>
                  <a:buFont typeface="Arial" panose="020B0604020202020204" pitchFamily="34" charset="0"/>
                  <a:buChar char="•"/>
                </a:pPr>
                <a:r>
                  <a:rPr lang="en-US" dirty="0"/>
                  <a:t>The sign of the correlation coefficient matches the direction of the association.</a:t>
                </a:r>
              </a:p>
              <a:p>
                <a:pPr marL="914400" indent="-342900">
                  <a:spcBef>
                    <a:spcPts val="1000"/>
                  </a:spcBef>
                  <a:buFont typeface="Arial" panose="020B0604020202020204" pitchFamily="34" charset="0"/>
                  <a:buChar char="•"/>
                </a:pPr>
                <a:r>
                  <a:rPr lang="en-US" dirty="0"/>
                  <a:t>The closer to +1, the stronger the positive linear association between </a:t>
                </a:r>
                <a:r>
                  <a:rPr lang="en-US" i="1" dirty="0"/>
                  <a:t>x</a:t>
                </a:r>
                <a:r>
                  <a:rPr lang="en-US" dirty="0"/>
                  <a:t> and </a:t>
                </a:r>
                <a:r>
                  <a:rPr lang="en-US" i="1" dirty="0"/>
                  <a:t>y</a:t>
                </a:r>
                <a:r>
                  <a:rPr lang="en-US" dirty="0"/>
                  <a:t>.</a:t>
                </a:r>
              </a:p>
              <a:p>
                <a:pPr marL="914400" indent="-342900">
                  <a:spcBef>
                    <a:spcPts val="1000"/>
                  </a:spcBef>
                  <a:buFont typeface="Arial" panose="020B0604020202020204" pitchFamily="34" charset="0"/>
                  <a:buChar char="•"/>
                </a:pPr>
                <a:r>
                  <a:rPr lang="en-US" dirty="0"/>
                  <a:t>The closer to −1, the stronger the negative linear association between </a:t>
                </a:r>
                <a:r>
                  <a:rPr lang="en-US" i="1" dirty="0"/>
                  <a:t>x</a:t>
                </a:r>
                <a:r>
                  <a:rPr lang="en-US" dirty="0"/>
                  <a:t> and </a:t>
                </a:r>
                <a:r>
                  <a:rPr lang="en-US" i="1" dirty="0"/>
                  <a:t>y</a:t>
                </a:r>
                <a:r>
                  <a:rPr lang="en-US" dirty="0"/>
                  <a:t>.</a:t>
                </a:r>
              </a:p>
              <a:p>
                <a:pPr marL="914400" indent="-342900">
                  <a:spcBef>
                    <a:spcPts val="1000"/>
                  </a:spcBef>
                  <a:buFont typeface="Arial" panose="020B0604020202020204" pitchFamily="34" charset="0"/>
                  <a:buChar char="•"/>
                </a:pPr>
                <a:r>
                  <a:rPr lang="en-US" dirty="0"/>
                  <a:t>The closer to 0, the weaker the linear association between </a:t>
                </a:r>
                <a:r>
                  <a:rPr lang="en-US" i="1" dirty="0"/>
                  <a:t>x</a:t>
                </a:r>
                <a:r>
                  <a:rPr lang="en-US" dirty="0"/>
                  <a:t> and </a:t>
                </a:r>
                <a:r>
                  <a:rPr lang="en-US" i="1" dirty="0"/>
                  <a:t>y</a:t>
                </a:r>
                <a:r>
                  <a:rPr lang="en-US" dirty="0"/>
                  <a:t>.</a:t>
                </a:r>
              </a:p>
              <a:p>
                <a:pPr>
                  <a:spcBef>
                    <a:spcPts val="1800"/>
                  </a:spcBef>
                </a:pPr>
                <a:r>
                  <a:rPr lang="en-US" dirty="0"/>
                  <a:t>For the bottled water data, </a:t>
                </a:r>
                <a14:m>
                  <m:oMath xmlns:m="http://schemas.openxmlformats.org/officeDocument/2006/math">
                    <m:r>
                      <a:rPr lang="en-US" i="1" dirty="0" smtClean="0">
                        <a:latin typeface="Cambria Math" panose="02040503050406030204" pitchFamily="18" charset="0"/>
                      </a:rPr>
                      <m:t>𝑟</m:t>
                    </m:r>
                    <m:r>
                      <a:rPr lang="en-US" i="1" dirty="0" smtClean="0">
                        <a:latin typeface="Cambria Math" panose="02040503050406030204" pitchFamily="18" charset="0"/>
                      </a:rPr>
                      <m:t>=0.93</m:t>
                    </m:r>
                  </m:oMath>
                </a14:m>
                <a:r>
                  <a:rPr lang="en-US" dirty="0"/>
                  <a:t> indicates a strong positive relationship between sales and high temperatures.</a:t>
                </a:r>
              </a:p>
            </p:txBody>
          </p:sp>
        </mc:Choice>
        <mc:Fallback xmlns="">
          <p:sp>
            <p:nvSpPr>
              <p:cNvPr id="5" name="Text Placeholder 4">
                <a:extLst>
                  <a:ext uri="{FF2B5EF4-FFF2-40B4-BE49-F238E27FC236}">
                    <a16:creationId xmlns:a16="http://schemas.microsoft.com/office/drawing/2014/main" id="{43E2AAE4-F9A5-F843-491D-446D0FA1AF41}"/>
                  </a:ext>
                </a:extLst>
              </p:cNvPr>
              <p:cNvSpPr>
                <a:spLocks noGrp="1" noRot="1" noChangeAspect="1" noMove="1" noResize="1" noEditPoints="1" noAdjustHandles="1" noChangeArrowheads="1" noChangeShapeType="1" noTextEdit="1"/>
              </p:cNvSpPr>
              <p:nvPr>
                <p:ph type="body" sz="quarter" idx="15"/>
              </p:nvPr>
            </p:nvSpPr>
            <p:spPr>
              <a:xfrm>
                <a:off x="743576" y="1308537"/>
                <a:ext cx="10610223" cy="4493173"/>
              </a:xfrm>
              <a:blipFill>
                <a:blip r:embed="rId3"/>
                <a:stretch>
                  <a:fillRect l="-1782" t="-2035" r="-1322" b="-1900"/>
                </a:stretch>
              </a:blipFill>
            </p:spPr>
            <p:txBody>
              <a:bodyPr/>
              <a:lstStyle/>
              <a:p>
                <a:r>
                  <a:rPr lang="en-US">
                    <a:noFill/>
                  </a:rPr>
                  <a:t> </a:t>
                </a:r>
              </a:p>
            </p:txBody>
          </p:sp>
        </mc:Fallback>
      </mc:AlternateContent>
    </p:spTree>
    <p:extLst>
      <p:ext uri="{BB962C8B-B14F-4D97-AF65-F5344CB8AC3E}">
        <p14:creationId xmlns:p14="http://schemas.microsoft.com/office/powerpoint/2010/main" val="4107415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D59C-5D93-CA77-0C43-C5C23F6E2B0D}"/>
              </a:ext>
            </a:extLst>
          </p:cNvPr>
          <p:cNvSpPr>
            <a:spLocks noGrp="1"/>
          </p:cNvSpPr>
          <p:nvPr>
            <p:ph type="title"/>
          </p:nvPr>
        </p:nvSpPr>
        <p:spPr/>
        <p:txBody>
          <a:bodyPr/>
          <a:lstStyle/>
          <a:p>
            <a:r>
              <a:rPr lang="en-US" dirty="0"/>
              <a:t>A Note on Linear Association</a:t>
            </a:r>
          </a:p>
        </p:txBody>
      </p:sp>
      <p:sp>
        <p:nvSpPr>
          <p:cNvPr id="3" name="Text Placeholder 2">
            <a:extLst>
              <a:ext uri="{FF2B5EF4-FFF2-40B4-BE49-F238E27FC236}">
                <a16:creationId xmlns:a16="http://schemas.microsoft.com/office/drawing/2014/main" id="{BC392674-28C8-85FD-CFAA-3F088FC13CF0}"/>
              </a:ext>
            </a:extLst>
          </p:cNvPr>
          <p:cNvSpPr>
            <a:spLocks noGrp="1"/>
          </p:cNvSpPr>
          <p:nvPr>
            <p:ph type="body" sz="quarter" idx="15"/>
          </p:nvPr>
        </p:nvSpPr>
        <p:spPr>
          <a:xfrm>
            <a:off x="743576" y="1288109"/>
            <a:ext cx="10610223" cy="417445"/>
          </a:xfrm>
        </p:spPr>
        <p:txBody>
          <a:bodyPr/>
          <a:lstStyle/>
          <a:p>
            <a:r>
              <a:rPr lang="en-US" dirty="0"/>
              <a:t>The correlation coefficient measures only the strength of the </a:t>
            </a:r>
            <a:r>
              <a:rPr lang="en-US" i="1" dirty="0"/>
              <a:t>linear association</a:t>
            </a:r>
            <a:endParaRPr lang="en-US" dirty="0"/>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76430F15-B4E0-49CE-364C-94B2C04D3043}"/>
                  </a:ext>
                </a:extLst>
              </p:cNvPr>
              <p:cNvSpPr>
                <a:spLocks noGrp="1"/>
              </p:cNvSpPr>
              <p:nvPr>
                <p:ph type="body" sz="quarter" idx="17"/>
              </p:nvPr>
            </p:nvSpPr>
            <p:spPr>
              <a:xfrm>
                <a:off x="751527" y="1653868"/>
                <a:ext cx="3982551" cy="4186614"/>
              </a:xfrm>
            </p:spPr>
            <p:txBody>
              <a:bodyPr/>
              <a:lstStyle/>
              <a:p>
                <a:pPr>
                  <a:spcBef>
                    <a:spcPts val="1000"/>
                  </a:spcBef>
                </a:pPr>
                <a:r>
                  <a:rPr lang="en-US" dirty="0"/>
                  <a:t>between two quantitative variables.</a:t>
                </a:r>
              </a:p>
              <a:p>
                <a:pPr>
                  <a:spcBef>
                    <a:spcPts val="1000"/>
                  </a:spcBef>
                </a:pPr>
                <a:r>
                  <a:rPr lang="en-US" dirty="0"/>
                  <a:t>The sample correlation coefficient for the data shown here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𝑥𝑦</m:t>
                        </m:r>
                      </m:sub>
                    </m:sSub>
                    <m:r>
                      <a:rPr lang="en-US" b="0" i="1" smtClean="0">
                        <a:latin typeface="Cambria Math" panose="02040503050406030204" pitchFamily="18" charset="0"/>
                      </a:rPr>
                      <m:t>=</m:t>
                    </m:r>
                    <m:r>
                      <a:rPr lang="en-US" i="1" dirty="0">
                        <a:latin typeface="Cambria Math" panose="02040503050406030204" pitchFamily="18" charset="0"/>
                      </a:rPr>
                      <m:t>0.0</m:t>
                    </m:r>
                    <m:r>
                      <a:rPr lang="en-US" b="0" i="1" dirty="0" smtClean="0">
                        <a:latin typeface="Cambria Math" panose="02040503050406030204" pitchFamily="18" charset="0"/>
                      </a:rPr>
                      <m:t>1</m:t>
                    </m:r>
                  </m:oMath>
                </a14:m>
                <a:r>
                  <a:rPr lang="en-US" dirty="0"/>
                  <a:t> and indicates no linear relationship between the two variables, despite the strong visual evidence of a </a:t>
                </a:r>
                <a:r>
                  <a:rPr lang="en-US" i="1" dirty="0"/>
                  <a:t>nonlinear</a:t>
                </a:r>
                <a:r>
                  <a:rPr lang="en-US" dirty="0"/>
                  <a:t> relationship.</a:t>
                </a:r>
              </a:p>
              <a:p>
                <a:endParaRPr lang="en-US" dirty="0"/>
              </a:p>
            </p:txBody>
          </p:sp>
        </mc:Choice>
        <mc:Fallback xmlns="">
          <p:sp>
            <p:nvSpPr>
              <p:cNvPr id="7" name="Text Placeholder 6">
                <a:extLst>
                  <a:ext uri="{FF2B5EF4-FFF2-40B4-BE49-F238E27FC236}">
                    <a16:creationId xmlns:a16="http://schemas.microsoft.com/office/drawing/2014/main" id="{76430F15-B4E0-49CE-364C-94B2C04D3043}"/>
                  </a:ext>
                </a:extLst>
              </p:cNvPr>
              <p:cNvSpPr>
                <a:spLocks noGrp="1" noRot="1" noChangeAspect="1" noMove="1" noResize="1" noEditPoints="1" noAdjustHandles="1" noChangeArrowheads="1" noChangeShapeType="1" noTextEdit="1"/>
              </p:cNvSpPr>
              <p:nvPr>
                <p:ph type="body" sz="quarter" idx="17"/>
              </p:nvPr>
            </p:nvSpPr>
            <p:spPr>
              <a:xfrm>
                <a:off x="751527" y="1653868"/>
                <a:ext cx="3982551" cy="4186614"/>
              </a:xfrm>
              <a:blipFill>
                <a:blip r:embed="rId3"/>
                <a:stretch>
                  <a:fillRect l="-4587" t="-2038" r="-6116"/>
                </a:stretch>
              </a:blipFill>
            </p:spPr>
            <p:txBody>
              <a:bodyPr/>
              <a:lstStyle/>
              <a:p>
                <a:r>
                  <a:rPr lang="en-US">
                    <a:noFill/>
                  </a:rPr>
                  <a:t> </a:t>
                </a:r>
              </a:p>
            </p:txBody>
          </p:sp>
        </mc:Fallback>
      </mc:AlternateContent>
      <p:pic>
        <p:nvPicPr>
          <p:cNvPr id="9" name="Picture Placeholder 8" descr="A scatterplot of the relationship between monthly utility bill and mean high temperature. The horizontal axis is labeled “Mean High Temperature for Month (degrees F)” and ranges from 0 to 125 with tickmarks in increments of 5. The vertical axis is labeled “Monthly Utility Bill ($)” and ranges from 0 to 350 with tickmarks in increments of 50. The plots are scattered on either side of the curve passing through (0, 240), (60, 50), and (120, 275). A dashed horizontal line labeled bill equals 120 is at correlation equals 0.01. All data are approximate. &#10;">
            <a:extLst>
              <a:ext uri="{FF2B5EF4-FFF2-40B4-BE49-F238E27FC236}">
                <a16:creationId xmlns:a16="http://schemas.microsoft.com/office/drawing/2014/main" id="{EB39C8C8-CF68-3637-8DE2-D0C05DD7604E}"/>
              </a:ext>
            </a:extLst>
          </p:cNvPr>
          <p:cNvPicPr>
            <a:picLocks noGrp="1" noChangeAspect="1"/>
          </p:cNvPicPr>
          <p:nvPr>
            <p:ph type="pic" sz="quarter" idx="16"/>
          </p:nvPr>
        </p:nvPicPr>
        <p:blipFill rotWithShape="1">
          <a:blip r:embed="rId4"/>
          <a:srcRect t="12" b="12"/>
          <a:stretch/>
        </p:blipFill>
        <p:spPr>
          <a:xfrm>
            <a:off x="4778734" y="1689656"/>
            <a:ext cx="6403189" cy="4255910"/>
          </a:xfrm>
        </p:spPr>
      </p:pic>
    </p:spTree>
    <p:extLst>
      <p:ext uri="{BB962C8B-B14F-4D97-AF65-F5344CB8AC3E}">
        <p14:creationId xmlns:p14="http://schemas.microsoft.com/office/powerpoint/2010/main" val="1148730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3111-11D8-4FB8-BD21-A8C57EDF631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87C197FC-1825-404A-BE9E-EA5BA19058B7}"/>
              </a:ext>
            </a:extLst>
          </p:cNvPr>
          <p:cNvSpPr>
            <a:spLocks noGrp="1"/>
          </p:cNvSpPr>
          <p:nvPr>
            <p:ph type="body" sz="quarter" idx="17"/>
          </p:nvPr>
        </p:nvSpPr>
        <p:spPr>
          <a:xfrm>
            <a:off x="767250" y="1144601"/>
            <a:ext cx="10657500" cy="4584313"/>
          </a:xfrm>
        </p:spPr>
        <p:txBody>
          <a:bodyPr>
            <a:noAutofit/>
          </a:bodyPr>
          <a:lstStyle/>
          <a:p>
            <a:pPr>
              <a:lnSpc>
                <a:spcPct val="100000"/>
              </a:lnSpc>
              <a:spcBef>
                <a:spcPts val="600"/>
              </a:spcBef>
            </a:pPr>
            <a:r>
              <a:rPr lang="en-US" sz="2400" dirty="0">
                <a:latin typeface="Arial" panose="020B0604020202020204" pitchFamily="34" charset="0"/>
                <a:cs typeface="Arial" panose="020B0604020202020204" pitchFamily="34" charset="0"/>
              </a:rPr>
              <a:t>In this chapter, we have introduced descriptive statistics to summarize data. </a:t>
            </a:r>
          </a:p>
          <a:p>
            <a:pPr>
              <a:lnSpc>
                <a:spcPct val="100000"/>
              </a:lnSpc>
              <a:spcBef>
                <a:spcPts val="600"/>
              </a:spcBef>
            </a:pPr>
            <a:r>
              <a:rPr lang="en-US" sz="2400" dirty="0">
                <a:latin typeface="Arial" panose="020B0604020202020204" pitchFamily="34" charset="0"/>
                <a:cs typeface="Arial" panose="020B0604020202020204" pitchFamily="34" charset="0"/>
              </a:rPr>
              <a:t>We began by defining data types and data sources.</a:t>
            </a:r>
          </a:p>
          <a:p>
            <a:pPr>
              <a:lnSpc>
                <a:spcPct val="100000"/>
              </a:lnSpc>
              <a:spcBef>
                <a:spcPts val="600"/>
              </a:spcBef>
            </a:pPr>
            <a:r>
              <a:rPr lang="en-US" sz="2400" dirty="0">
                <a:latin typeface="Arial" panose="020B0604020202020204" pitchFamily="34" charset="0"/>
                <a:cs typeface="Arial" panose="020B0604020202020204" pitchFamily="34" charset="0"/>
              </a:rPr>
              <a:t>We presented several useful functions for modifying data in Excel.</a:t>
            </a:r>
          </a:p>
          <a:p>
            <a:pPr>
              <a:lnSpc>
                <a:spcPct val="100000"/>
              </a:lnSpc>
              <a:spcBef>
                <a:spcPts val="600"/>
              </a:spcBef>
            </a:pPr>
            <a:r>
              <a:rPr lang="en-US" sz="2400" dirty="0">
                <a:latin typeface="Arial" panose="020B0604020202020204" pitchFamily="34" charset="0"/>
                <a:cs typeface="Arial" panose="020B0604020202020204" pitchFamily="34" charset="0"/>
              </a:rPr>
              <a:t>We introduced the concept of a distribution and explained how to describe it using different interpretations of the frequency of counts and visualize it. </a:t>
            </a:r>
          </a:p>
          <a:p>
            <a:pPr>
              <a:lnSpc>
                <a:spcPct val="100000"/>
              </a:lnSpc>
              <a:spcBef>
                <a:spcPts val="600"/>
              </a:spcBef>
            </a:pPr>
            <a:r>
              <a:rPr lang="en-US" sz="2400" dirty="0">
                <a:latin typeface="Arial" panose="020B0604020202020204" pitchFamily="34" charset="0"/>
                <a:cs typeface="Arial" panose="020B0604020202020204" pitchFamily="34" charset="0"/>
              </a:rPr>
              <a:t>We then introduced measures of location, such as mean and median, and variability, such as variance and standard deviation.</a:t>
            </a:r>
          </a:p>
          <a:p>
            <a:pPr>
              <a:lnSpc>
                <a:spcPct val="100000"/>
              </a:lnSpc>
              <a:spcBef>
                <a:spcPts val="600"/>
              </a:spcBef>
            </a:pPr>
            <a:r>
              <a:rPr lang="en-US" sz="2400" dirty="0">
                <a:latin typeface="Arial" panose="020B0604020202020204" pitchFamily="34" charset="0"/>
                <a:cs typeface="Arial" panose="020B0604020202020204" pitchFamily="34" charset="0"/>
              </a:rPr>
              <a:t>We also presented additional measures for analyzing data distributions. </a:t>
            </a:r>
          </a:p>
          <a:p>
            <a:pPr>
              <a:lnSpc>
                <a:spcPct val="100000"/>
              </a:lnSpc>
              <a:spcBef>
                <a:spcPts val="600"/>
              </a:spcBef>
            </a:pPr>
            <a:r>
              <a:rPr lang="en-US" sz="2400" dirty="0">
                <a:latin typeface="Arial" panose="020B0604020202020204" pitchFamily="34" charset="0"/>
                <a:cs typeface="Arial" panose="020B0604020202020204" pitchFamily="34" charset="0"/>
              </a:rPr>
              <a:t>Finally, we discussed how to visualize the relationship between two variables and how to measure their linear association using covariance and correlation coefficient.</a:t>
            </a:r>
          </a:p>
        </p:txBody>
      </p:sp>
    </p:spTree>
    <p:extLst>
      <p:ext uri="{BB962C8B-B14F-4D97-AF65-F5344CB8AC3E}">
        <p14:creationId xmlns:p14="http://schemas.microsoft.com/office/powerpoint/2010/main" val="299907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D7BF-C012-4BEC-8F65-9E08ED0C7F38}"/>
              </a:ext>
            </a:extLst>
          </p:cNvPr>
          <p:cNvSpPr>
            <a:spLocks noGrp="1"/>
          </p:cNvSpPr>
          <p:nvPr>
            <p:ph type="title"/>
          </p:nvPr>
        </p:nvSpPr>
        <p:spPr/>
        <p:txBody>
          <a:bodyPr/>
          <a:lstStyle/>
          <a:p>
            <a:r>
              <a:rPr lang="en-US" dirty="0"/>
              <a:t>Sources of Data</a:t>
            </a:r>
          </a:p>
        </p:txBody>
      </p:sp>
      <p:sp>
        <p:nvSpPr>
          <p:cNvPr id="3" name="Text Placeholder 2">
            <a:extLst>
              <a:ext uri="{FF2B5EF4-FFF2-40B4-BE49-F238E27FC236}">
                <a16:creationId xmlns:a16="http://schemas.microsoft.com/office/drawing/2014/main" id="{5FBEC8BB-8104-4C26-9140-469D3A662CF8}"/>
              </a:ext>
            </a:extLst>
          </p:cNvPr>
          <p:cNvSpPr>
            <a:spLocks noGrp="1"/>
          </p:cNvSpPr>
          <p:nvPr>
            <p:ph type="body" sz="quarter" idx="15"/>
          </p:nvPr>
        </p:nvSpPr>
        <p:spPr>
          <a:xfrm>
            <a:off x="740228" y="1263643"/>
            <a:ext cx="10711543" cy="4330714"/>
          </a:xfrm>
        </p:spPr>
        <p:txBody>
          <a:bodyPr/>
          <a:lstStyle/>
          <a:p>
            <a:pPr>
              <a:lnSpc>
                <a:spcPct val="100000"/>
              </a:lnSpc>
            </a:pPr>
            <a:r>
              <a:rPr lang="en-US" dirty="0"/>
              <a:t>Data necessary to analyze a business problem can often be obtained with a statistical study.</a:t>
            </a:r>
          </a:p>
          <a:p>
            <a:pPr marL="914400" indent="-342900">
              <a:lnSpc>
                <a:spcPct val="100000"/>
              </a:lnSpc>
              <a:buFont typeface="Arial" panose="020B0604020202020204" pitchFamily="34" charset="0"/>
              <a:buChar char="•"/>
            </a:pPr>
            <a:r>
              <a:rPr lang="en-US" dirty="0"/>
              <a:t>Statistical studies can be classified as experimental or observational. </a:t>
            </a:r>
          </a:p>
          <a:p>
            <a:pPr>
              <a:lnSpc>
                <a:spcPct val="100000"/>
              </a:lnSpc>
            </a:pPr>
            <a:r>
              <a:rPr lang="en-US" dirty="0"/>
              <a:t>In an </a:t>
            </a:r>
            <a:r>
              <a:rPr lang="en-US" b="1" dirty="0">
                <a:solidFill>
                  <a:srgbClr val="0070C0"/>
                </a:solidFill>
              </a:rPr>
              <a:t>experimental study, </a:t>
            </a:r>
            <a:r>
              <a:rPr lang="en-US" dirty="0"/>
              <a:t>a variable of interest is first identified.</a:t>
            </a:r>
          </a:p>
          <a:p>
            <a:pPr marL="914400" indent="-342900">
              <a:lnSpc>
                <a:spcPct val="100000"/>
              </a:lnSpc>
              <a:buFont typeface="Arial" panose="020B0604020202020204" pitchFamily="34" charset="0"/>
              <a:buChar char="•"/>
            </a:pPr>
            <a:r>
              <a:rPr lang="en-US" dirty="0"/>
              <a:t>Then, one or more other variables are identified and controlled or manipulated to obtain data about how they influence the variable of interest.</a:t>
            </a:r>
          </a:p>
          <a:p>
            <a:pPr>
              <a:lnSpc>
                <a:spcPct val="100000"/>
              </a:lnSpc>
            </a:pPr>
            <a:r>
              <a:rPr lang="en-US" dirty="0"/>
              <a:t>A </a:t>
            </a:r>
            <a:r>
              <a:rPr lang="en-US" b="1" dirty="0">
                <a:solidFill>
                  <a:srgbClr val="0070C0"/>
                </a:solidFill>
              </a:rPr>
              <a:t>nonexperimental</a:t>
            </a:r>
            <a:r>
              <a:rPr lang="en-US" dirty="0"/>
              <a:t> or </a:t>
            </a:r>
            <a:r>
              <a:rPr lang="en-US" b="1" dirty="0">
                <a:solidFill>
                  <a:srgbClr val="0070C0"/>
                </a:solidFill>
              </a:rPr>
              <a:t>observational study </a:t>
            </a:r>
            <a:r>
              <a:rPr lang="en-US" dirty="0"/>
              <a:t>does not attempt to control the variables of interest.</a:t>
            </a:r>
          </a:p>
          <a:p>
            <a:pPr marL="914400" indent="-342900">
              <a:lnSpc>
                <a:spcPct val="100000"/>
              </a:lnSpc>
              <a:buFont typeface="Arial" panose="020B0604020202020204" pitchFamily="34" charset="0"/>
              <a:buChar char="•"/>
            </a:pPr>
            <a:r>
              <a:rPr lang="en-US" dirty="0"/>
              <a:t>A survey is perhaps the most common type of observational study.</a:t>
            </a:r>
          </a:p>
        </p:txBody>
      </p:sp>
    </p:spTree>
    <p:extLst>
      <p:ext uri="{BB962C8B-B14F-4D97-AF65-F5344CB8AC3E}">
        <p14:creationId xmlns:p14="http://schemas.microsoft.com/office/powerpoint/2010/main" val="1679116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9503-D595-D4B7-75CD-FF489CDBD3A1}"/>
              </a:ext>
            </a:extLst>
          </p:cNvPr>
          <p:cNvSpPr>
            <a:spLocks noGrp="1"/>
          </p:cNvSpPr>
          <p:nvPr>
            <p:ph type="title"/>
          </p:nvPr>
        </p:nvSpPr>
        <p:spPr/>
        <p:txBody>
          <a:bodyPr/>
          <a:lstStyle/>
          <a:p>
            <a:r>
              <a:rPr lang="en-US" dirty="0"/>
              <a:t>Frequency Distributions for Categorical Data</a:t>
            </a:r>
          </a:p>
        </p:txBody>
      </p:sp>
      <p:sp>
        <p:nvSpPr>
          <p:cNvPr id="3" name="Text Placeholder 2">
            <a:extLst>
              <a:ext uri="{FF2B5EF4-FFF2-40B4-BE49-F238E27FC236}">
                <a16:creationId xmlns:a16="http://schemas.microsoft.com/office/drawing/2014/main" id="{12458382-66CD-3E38-46AD-424558D93ACD}"/>
              </a:ext>
            </a:extLst>
          </p:cNvPr>
          <p:cNvSpPr>
            <a:spLocks noGrp="1"/>
          </p:cNvSpPr>
          <p:nvPr>
            <p:ph type="body" sz="quarter" idx="15"/>
          </p:nvPr>
        </p:nvSpPr>
        <p:spPr>
          <a:xfrm>
            <a:off x="743575" y="1165861"/>
            <a:ext cx="11049031" cy="1703463"/>
          </a:xfrm>
        </p:spPr>
        <p:txBody>
          <a:bodyPr>
            <a:noAutofit/>
          </a:bodyPr>
          <a:lstStyle/>
          <a:p>
            <a:r>
              <a:rPr lang="en-US" sz="2400" dirty="0"/>
              <a:t>A </a:t>
            </a:r>
            <a:r>
              <a:rPr lang="en-US" sz="2400" b="1" dirty="0">
                <a:solidFill>
                  <a:srgbClr val="0070C0"/>
                </a:solidFill>
              </a:rPr>
              <a:t>frequency distribution </a:t>
            </a:r>
            <a:r>
              <a:rPr lang="en-US" sz="2400" dirty="0"/>
              <a:t>summarizes data showing the number (frequency) of observations in several nonoverlapping classes, typically referred to as </a:t>
            </a:r>
            <a:r>
              <a:rPr lang="en-US" sz="2400" b="1" dirty="0">
                <a:solidFill>
                  <a:srgbClr val="0070C0"/>
                </a:solidFill>
              </a:rPr>
              <a:t>bins</a:t>
            </a:r>
            <a:r>
              <a:rPr lang="en-US" sz="2400" dirty="0"/>
              <a:t>.</a:t>
            </a:r>
          </a:p>
        </p:txBody>
      </p:sp>
      <p:graphicFrame>
        <p:nvGraphicFramePr>
          <p:cNvPr id="8" name="Table Placeholder 6">
            <a:extLst>
              <a:ext uri="{FF2B5EF4-FFF2-40B4-BE49-F238E27FC236}">
                <a16:creationId xmlns:a16="http://schemas.microsoft.com/office/drawing/2014/main" id="{C6EF870F-1B93-9600-7BC9-10D42F2AE7DE}"/>
              </a:ext>
            </a:extLst>
          </p:cNvPr>
          <p:cNvGraphicFramePr>
            <a:graphicFrameLocks noGrp="1"/>
          </p:cNvGraphicFramePr>
          <p:nvPr>
            <p:ph type="tbl" sz="quarter" idx="22"/>
            <p:extLst>
              <p:ext uri="{D42A27DB-BD31-4B8C-83A1-F6EECF244321}">
                <p14:modId xmlns:p14="http://schemas.microsoft.com/office/powerpoint/2010/main" val="3809792039"/>
              </p:ext>
            </p:extLst>
          </p:nvPr>
        </p:nvGraphicFramePr>
        <p:xfrm>
          <a:off x="4281425" y="3281467"/>
          <a:ext cx="3989130" cy="2437130"/>
        </p:xfrm>
        <a:graphic>
          <a:graphicData uri="http://schemas.openxmlformats.org/drawingml/2006/table">
            <a:tbl>
              <a:tblPr firstRow="1"/>
              <a:tblGrid>
                <a:gridCol w="1908849">
                  <a:extLst>
                    <a:ext uri="{9D8B030D-6E8A-4147-A177-3AD203B41FA5}">
                      <a16:colId xmlns:a16="http://schemas.microsoft.com/office/drawing/2014/main" val="2381823852"/>
                    </a:ext>
                  </a:extLst>
                </a:gridCol>
                <a:gridCol w="2080281">
                  <a:extLst>
                    <a:ext uri="{9D8B030D-6E8A-4147-A177-3AD203B41FA5}">
                      <a16:colId xmlns:a16="http://schemas.microsoft.com/office/drawing/2014/main" val="2225198656"/>
                    </a:ext>
                  </a:extLst>
                </a:gridCol>
              </a:tblGrid>
              <a:tr h="361410">
                <a:tc>
                  <a:txBody>
                    <a:bodyPr/>
                    <a:lstStyle/>
                    <a:p>
                      <a:pPr marL="55563" indent="0" algn="l" fontAlgn="b"/>
                      <a:r>
                        <a:rPr lang="en-US" sz="2200" b="1" i="0" u="none" strike="noStrike" dirty="0">
                          <a:solidFill>
                            <a:srgbClr val="000000"/>
                          </a:solidFill>
                          <a:effectLst/>
                          <a:latin typeface="Calibri" panose="020F0502020204030204" pitchFamily="34" charset="0"/>
                        </a:rPr>
                        <a:t> Soft Drink</a:t>
                      </a:r>
                    </a:p>
                  </a:txBody>
                  <a:tcPr marL="6350" marR="6350" marT="6350" anchor="b">
                    <a:lnL>
                      <a:noFill/>
                    </a:lnL>
                    <a:lnR>
                      <a:noFill/>
                    </a:lnR>
                    <a:lnT>
                      <a:noFill/>
                    </a:lnT>
                    <a:lnB>
                      <a:noFill/>
                    </a:lnB>
                    <a:solidFill>
                      <a:srgbClr val="FFF4DE"/>
                    </a:solidFill>
                  </a:tcPr>
                </a:tc>
                <a:tc>
                  <a:txBody>
                    <a:bodyPr/>
                    <a:lstStyle/>
                    <a:p>
                      <a:pPr algn="ctr" fontAlgn="b">
                        <a:lnSpc>
                          <a:spcPct val="80000"/>
                        </a:lnSpc>
                      </a:pPr>
                      <a:r>
                        <a:rPr lang="en-US" sz="2200" b="1" i="0" u="none" strike="noStrike" dirty="0">
                          <a:solidFill>
                            <a:srgbClr val="000000"/>
                          </a:solidFill>
                          <a:effectLst/>
                          <a:latin typeface="Calibri" panose="020F0502020204030204" pitchFamily="34" charset="0"/>
                        </a:rPr>
                        <a:t>Frequency</a:t>
                      </a:r>
                    </a:p>
                  </a:txBody>
                  <a:tcPr marL="6350" marR="6350" marT="6350" anchor="b">
                    <a:lnL>
                      <a:noFill/>
                    </a:lnL>
                    <a:lnR>
                      <a:noFill/>
                    </a:lnR>
                    <a:lnT>
                      <a:noFill/>
                    </a:lnT>
                    <a:lnB>
                      <a:noFill/>
                    </a:lnB>
                    <a:solidFill>
                      <a:srgbClr val="FFF4DE"/>
                    </a:solidFill>
                  </a:tcPr>
                </a:tc>
                <a:extLst>
                  <a:ext uri="{0D108BD9-81ED-4DB2-BD59-A6C34878D82A}">
                    <a16:rowId xmlns:a16="http://schemas.microsoft.com/office/drawing/2014/main" val="2303118132"/>
                  </a:ext>
                </a:extLst>
              </a:tr>
              <a:tr h="321863">
                <a:tc>
                  <a:txBody>
                    <a:bodyPr/>
                    <a:lstStyle/>
                    <a:p>
                      <a:pPr marL="55563" indent="0" algn="l" fontAlgn="b"/>
                      <a:r>
                        <a:rPr lang="en-US" sz="2200" b="0" i="0" u="none" strike="noStrike" dirty="0">
                          <a:solidFill>
                            <a:srgbClr val="000000"/>
                          </a:solidFill>
                          <a:effectLst/>
                          <a:latin typeface="Calibri" panose="020F0502020204030204" pitchFamily="34" charset="0"/>
                        </a:rPr>
                        <a:t> Coca-Cola</a:t>
                      </a:r>
                    </a:p>
                  </a:txBody>
                  <a:tcPr marL="6350" marR="6350" marT="6350" marB="0" anchor="ctr">
                    <a:lnL>
                      <a:noFill/>
                    </a:lnL>
                    <a:lnR>
                      <a:noFill/>
                    </a:lnR>
                    <a:lnT>
                      <a:noFill/>
                    </a:lnT>
                    <a:lnB>
                      <a:noFill/>
                    </a:lnB>
                    <a:solidFill>
                      <a:srgbClr val="FFF4DE"/>
                    </a:solidFill>
                  </a:tcPr>
                </a:tc>
                <a:tc>
                  <a:txBody>
                    <a:bodyPr/>
                    <a:lstStyle/>
                    <a:p>
                      <a:pPr algn="l" fontAlgn="b">
                        <a:tabLst>
                          <a:tab pos="1144588" algn="r"/>
                        </a:tabLst>
                      </a:pPr>
                      <a:r>
                        <a:rPr lang="en-US" sz="2200" b="0" i="0" u="none" strike="noStrike" dirty="0">
                          <a:solidFill>
                            <a:srgbClr val="000000"/>
                          </a:solidFill>
                          <a:effectLst/>
                          <a:latin typeface="Calibri" panose="020F0502020204030204" pitchFamily="34" charset="0"/>
                        </a:rPr>
                        <a:t> 	18</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2622524295"/>
                  </a:ext>
                </a:extLst>
              </a:tr>
              <a:tr h="321863">
                <a:tc>
                  <a:txBody>
                    <a:bodyPr/>
                    <a:lstStyle/>
                    <a:p>
                      <a:pPr marL="55563" indent="0" algn="l" fontAlgn="b"/>
                      <a:r>
                        <a:rPr lang="en-US" sz="2200" b="0" i="0" u="none" strike="noStrike" dirty="0">
                          <a:solidFill>
                            <a:srgbClr val="000000"/>
                          </a:solidFill>
                          <a:effectLst/>
                          <a:latin typeface="Calibri" panose="020F0502020204030204" pitchFamily="34" charset="0"/>
                        </a:rPr>
                        <a:t> Diet Coke</a:t>
                      </a:r>
                    </a:p>
                  </a:txBody>
                  <a:tcPr marL="6350" marR="6350" marT="6350" marB="0" anchor="ctr">
                    <a:lnL>
                      <a:noFill/>
                    </a:lnL>
                    <a:lnR>
                      <a:noFill/>
                    </a:lnR>
                    <a:lnT>
                      <a:noFill/>
                    </a:lnT>
                    <a:lnB>
                      <a:noFill/>
                    </a:lnB>
                    <a:solidFill>
                      <a:srgbClr val="FFF4DE"/>
                    </a:solidFill>
                  </a:tcPr>
                </a:tc>
                <a:tc>
                  <a:txBody>
                    <a:bodyPr/>
                    <a:lstStyle/>
                    <a:p>
                      <a:pPr algn="l" fontAlgn="b">
                        <a:tabLst>
                          <a:tab pos="1144588" algn="r"/>
                        </a:tabLst>
                      </a:pPr>
                      <a:r>
                        <a:rPr lang="en-US" sz="2200" b="0" i="0" u="none" strike="noStrike" dirty="0">
                          <a:solidFill>
                            <a:srgbClr val="000000"/>
                          </a:solidFill>
                          <a:effectLst/>
                          <a:latin typeface="Calibri" panose="020F0502020204030204" pitchFamily="34" charset="0"/>
                        </a:rPr>
                        <a:t>	8</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362446784"/>
                  </a:ext>
                </a:extLst>
              </a:tr>
              <a:tr h="321863">
                <a:tc>
                  <a:txBody>
                    <a:bodyPr/>
                    <a:lstStyle/>
                    <a:p>
                      <a:pPr marL="55563" indent="0" algn="l" fontAlgn="b"/>
                      <a:r>
                        <a:rPr lang="en-US" sz="2200" b="0" i="0" u="none" strike="noStrike" dirty="0">
                          <a:solidFill>
                            <a:srgbClr val="000000"/>
                          </a:solidFill>
                          <a:effectLst/>
                          <a:latin typeface="Calibri" panose="020F0502020204030204" pitchFamily="34" charset="0"/>
                        </a:rPr>
                        <a:t> Dr. Pepper</a:t>
                      </a:r>
                    </a:p>
                  </a:txBody>
                  <a:tcPr marL="6350" marR="6350" marT="6350" marB="0" anchor="ctr">
                    <a:lnL>
                      <a:noFill/>
                    </a:lnL>
                    <a:lnR>
                      <a:noFill/>
                    </a:lnR>
                    <a:lnT>
                      <a:noFill/>
                    </a:lnT>
                    <a:lnB>
                      <a:noFill/>
                    </a:lnB>
                    <a:solidFill>
                      <a:srgbClr val="FFF4DE"/>
                    </a:solidFill>
                  </a:tcPr>
                </a:tc>
                <a:tc>
                  <a:txBody>
                    <a:bodyPr/>
                    <a:lstStyle/>
                    <a:p>
                      <a:pPr algn="l" fontAlgn="b">
                        <a:tabLst>
                          <a:tab pos="1144588" algn="r"/>
                        </a:tabLst>
                      </a:pPr>
                      <a:r>
                        <a:rPr lang="en-US" sz="2200" b="0" i="0" u="none" strike="noStrike" dirty="0">
                          <a:solidFill>
                            <a:srgbClr val="000000"/>
                          </a:solidFill>
                          <a:effectLst/>
                          <a:latin typeface="Calibri" panose="020F0502020204030204" pitchFamily="34" charset="0"/>
                        </a:rPr>
                        <a:t>	5</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658733887"/>
                  </a:ext>
                </a:extLst>
              </a:tr>
              <a:tr h="321863">
                <a:tc>
                  <a:txBody>
                    <a:bodyPr/>
                    <a:lstStyle/>
                    <a:p>
                      <a:pPr marL="55563" indent="0" algn="l" fontAlgn="b"/>
                      <a:r>
                        <a:rPr lang="en-US" sz="2200" b="0" i="0" u="none" strike="noStrike" dirty="0">
                          <a:solidFill>
                            <a:srgbClr val="000000"/>
                          </a:solidFill>
                          <a:effectLst/>
                          <a:latin typeface="Calibri" panose="020F0502020204030204" pitchFamily="34" charset="0"/>
                        </a:rPr>
                        <a:t> Pepsi</a:t>
                      </a:r>
                    </a:p>
                  </a:txBody>
                  <a:tcPr marL="6350" marR="6350" marT="6350" marB="0" anchor="ctr">
                    <a:lnL>
                      <a:noFill/>
                    </a:lnL>
                    <a:lnR>
                      <a:noFill/>
                    </a:lnR>
                    <a:lnT>
                      <a:noFill/>
                    </a:lnT>
                    <a:lnB>
                      <a:noFill/>
                    </a:lnB>
                    <a:solidFill>
                      <a:srgbClr val="FFF4DE"/>
                    </a:solidFill>
                  </a:tcPr>
                </a:tc>
                <a:tc>
                  <a:txBody>
                    <a:bodyPr/>
                    <a:lstStyle/>
                    <a:p>
                      <a:pPr algn="l" fontAlgn="b">
                        <a:tabLst>
                          <a:tab pos="1144588" algn="r"/>
                        </a:tabLst>
                      </a:pPr>
                      <a:r>
                        <a:rPr lang="en-US" sz="2200" b="0" i="0" u="none" strike="noStrike" dirty="0">
                          <a:solidFill>
                            <a:srgbClr val="000000"/>
                          </a:solidFill>
                          <a:effectLst/>
                          <a:latin typeface="Calibri" panose="020F0502020204030204" pitchFamily="34" charset="0"/>
                        </a:rPr>
                        <a:t>	14</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2565781914"/>
                  </a:ext>
                </a:extLst>
              </a:tr>
              <a:tr h="321863">
                <a:tc>
                  <a:txBody>
                    <a:bodyPr/>
                    <a:lstStyle/>
                    <a:p>
                      <a:pPr marL="55563" indent="0" algn="l" fontAlgn="b"/>
                      <a:r>
                        <a:rPr lang="en-US" sz="2200" b="0" i="0" u="none" strike="noStrike" dirty="0">
                          <a:solidFill>
                            <a:srgbClr val="000000"/>
                          </a:solidFill>
                          <a:effectLst/>
                          <a:latin typeface="Calibri" panose="020F0502020204030204" pitchFamily="34" charset="0"/>
                        </a:rPr>
                        <a:t> Sprite</a:t>
                      </a:r>
                    </a:p>
                  </a:txBody>
                  <a:tcPr marL="6350" marR="6350" marT="6350" marB="0" anchor="ctr">
                    <a:lnL>
                      <a:noFill/>
                    </a:lnL>
                    <a:lnR>
                      <a:noFill/>
                    </a:lnR>
                    <a:lnT>
                      <a:noFill/>
                    </a:lnT>
                    <a:lnB>
                      <a:noFill/>
                    </a:lnB>
                    <a:solidFill>
                      <a:srgbClr val="FFF4DE"/>
                    </a:solidFill>
                  </a:tcPr>
                </a:tc>
                <a:tc>
                  <a:txBody>
                    <a:bodyPr/>
                    <a:lstStyle/>
                    <a:p>
                      <a:pPr algn="l" fontAlgn="b">
                        <a:tabLst>
                          <a:tab pos="1144588" algn="r"/>
                        </a:tabLst>
                      </a:pPr>
                      <a:r>
                        <a:rPr lang="en-US" sz="2200" b="0" i="0" u="none" strike="noStrike" dirty="0">
                          <a:solidFill>
                            <a:srgbClr val="000000"/>
                          </a:solidFill>
                          <a:effectLst/>
                          <a:latin typeface="Calibri" panose="020F0502020204030204" pitchFamily="34" charset="0"/>
                        </a:rPr>
                        <a:t>	  </a:t>
                      </a:r>
                      <a:r>
                        <a:rPr lang="en-US" sz="2200" b="0" i="0" u="sng" strike="noStrike" dirty="0">
                          <a:solidFill>
                            <a:srgbClr val="000000"/>
                          </a:solidFill>
                          <a:effectLst/>
                          <a:latin typeface="Calibri" panose="020F0502020204030204" pitchFamily="34" charset="0"/>
                        </a:rPr>
                        <a:t>   5</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855754907"/>
                  </a:ext>
                </a:extLst>
              </a:tr>
              <a:tr h="321863">
                <a:tc>
                  <a:txBody>
                    <a:bodyPr/>
                    <a:lstStyle/>
                    <a:p>
                      <a:pPr marL="55563" indent="0" algn="l" fontAlgn="b"/>
                      <a:r>
                        <a:rPr lang="en-US" sz="2200" b="0" i="0" u="none" strike="noStrike" dirty="0">
                          <a:solidFill>
                            <a:srgbClr val="000000"/>
                          </a:solidFill>
                          <a:effectLst/>
                          <a:latin typeface="Calibri" panose="020F0502020204030204" pitchFamily="34" charset="0"/>
                        </a:rPr>
                        <a:t>      Total</a:t>
                      </a:r>
                    </a:p>
                  </a:txBody>
                  <a:tcPr marL="6350" marR="6350" marT="6350" marB="0" anchor="ctr">
                    <a:lnL>
                      <a:noFill/>
                    </a:lnL>
                    <a:lnR>
                      <a:noFill/>
                    </a:lnR>
                    <a:lnT>
                      <a:noFill/>
                    </a:lnT>
                    <a:lnB>
                      <a:noFill/>
                    </a:lnB>
                    <a:solidFill>
                      <a:srgbClr val="FFF4DE"/>
                    </a:solidFill>
                  </a:tcPr>
                </a:tc>
                <a:tc>
                  <a:txBody>
                    <a:bodyPr/>
                    <a:lstStyle/>
                    <a:p>
                      <a:pPr algn="l" fontAlgn="b">
                        <a:tabLst>
                          <a:tab pos="1144588" algn="r"/>
                        </a:tabLst>
                      </a:pPr>
                      <a:r>
                        <a:rPr lang="en-US" sz="2200" b="0" i="0" u="none" strike="noStrike" dirty="0">
                          <a:solidFill>
                            <a:srgbClr val="000000"/>
                          </a:solidFill>
                          <a:effectLst/>
                          <a:latin typeface="Calibri" panose="020F0502020204030204" pitchFamily="34" charset="0"/>
                        </a:rPr>
                        <a:t>	50</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823429514"/>
                  </a:ext>
                </a:extLst>
              </a:tr>
            </a:tbl>
          </a:graphicData>
        </a:graphic>
      </p:graphicFrame>
    </p:spTree>
    <p:extLst>
      <p:ext uri="{BB962C8B-B14F-4D97-AF65-F5344CB8AC3E}">
        <p14:creationId xmlns:p14="http://schemas.microsoft.com/office/powerpoint/2010/main" val="1291660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A835-D542-1A02-C291-A6A0D4F31ADE}"/>
              </a:ext>
            </a:extLst>
          </p:cNvPr>
          <p:cNvSpPr>
            <a:spLocks noGrp="1"/>
          </p:cNvSpPr>
          <p:nvPr>
            <p:ph type="title"/>
          </p:nvPr>
        </p:nvSpPr>
        <p:spPr/>
        <p:txBody>
          <a:bodyPr/>
          <a:lstStyle/>
          <a:p>
            <a:r>
              <a:rPr lang="en-US" sz="3200" dirty="0"/>
              <a:t>Relative Frequency and Percent Frequency Distributions </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6CC0E597-3BB4-2CDF-8C31-78138A153AF6}"/>
                  </a:ext>
                </a:extLst>
              </p:cNvPr>
              <p:cNvSpPr>
                <a:spLocks noGrp="1"/>
              </p:cNvSpPr>
              <p:nvPr>
                <p:ph type="body" sz="quarter" idx="18"/>
              </p:nvPr>
            </p:nvSpPr>
            <p:spPr>
              <a:xfrm>
                <a:off x="793194" y="1571971"/>
                <a:ext cx="10529510" cy="1462663"/>
              </a:xfrm>
            </p:spPr>
            <p:txBody>
              <a:bodyPr/>
              <a:lstStyle/>
              <a:p>
                <a:r>
                  <a:rPr lang="en-US" dirty="0"/>
                  <a:t>For a data set with </a:t>
                </a:r>
                <a:r>
                  <a:rPr lang="en-US" i="1" dirty="0"/>
                  <a:t>n</a:t>
                </a:r>
                <a:r>
                  <a:rPr lang="en-US" dirty="0"/>
                  <a:t> observations, the </a:t>
                </a:r>
                <a:r>
                  <a:rPr lang="en-US" b="1" dirty="0">
                    <a:solidFill>
                      <a:srgbClr val="0070C0"/>
                    </a:solidFill>
                  </a:rPr>
                  <a:t>relative frequency </a:t>
                </a:r>
                <a:r>
                  <a:rPr lang="en-US" dirty="0"/>
                  <a:t>of each bin can be determined as follows:</a:t>
                </a:r>
              </a:p>
              <a:p>
                <a:pPr/>
                <a14:m>
                  <m:oMathPara xmlns:m="http://schemas.openxmlformats.org/officeDocument/2006/math">
                    <m:oMathParaPr>
                      <m:jc m:val="centerGroup"/>
                    </m:oMathParaPr>
                    <m:oMath xmlns:m="http://schemas.openxmlformats.org/officeDocument/2006/math">
                      <m:r>
                        <m:rPr>
                          <m:nor/>
                        </m:rPr>
                        <a:rPr lang="en-US" b="1" i="0" smtClean="0">
                          <a:latin typeface="Cambria Math" panose="02040503050406030204" pitchFamily="18" charset="0"/>
                        </a:rPr>
                        <m:t>Relative</m:t>
                      </m:r>
                      <m:r>
                        <m:rPr>
                          <m:nor/>
                        </m:rPr>
                        <a:rPr lang="en-US" b="1" i="0" smtClean="0">
                          <a:latin typeface="Cambria Math" panose="02040503050406030204" pitchFamily="18" charset="0"/>
                        </a:rPr>
                        <m:t> </m:t>
                      </m:r>
                      <m:r>
                        <m:rPr>
                          <m:nor/>
                        </m:rPr>
                        <a:rPr lang="en-US" b="1" i="0" smtClean="0">
                          <a:latin typeface="Cambria Math" panose="02040503050406030204" pitchFamily="18" charset="0"/>
                        </a:rPr>
                        <m:t>Frequency</m:t>
                      </m:r>
                      <m:r>
                        <m:rPr>
                          <m:nor/>
                        </m:rPr>
                        <a:rPr lang="en-US" b="1" i="0" smtClean="0">
                          <a:latin typeface="Cambria Math" panose="02040503050406030204" pitchFamily="18" charset="0"/>
                        </a:rPr>
                        <m:t> </m:t>
                      </m:r>
                      <m:r>
                        <m:rPr>
                          <m:nor/>
                        </m:rPr>
                        <a:rPr lang="en-US" b="1" i="0" smtClean="0">
                          <a:latin typeface="Cambria Math" panose="02040503050406030204" pitchFamily="18" charset="0"/>
                        </a:rPr>
                        <m:t>of</m:t>
                      </m:r>
                      <m:r>
                        <m:rPr>
                          <m:nor/>
                        </m:rPr>
                        <a:rPr lang="en-US" b="1" i="0" smtClean="0">
                          <a:latin typeface="Cambria Math" panose="02040503050406030204" pitchFamily="18" charset="0"/>
                        </a:rPr>
                        <m:t> </m:t>
                      </m:r>
                      <m:r>
                        <m:rPr>
                          <m:nor/>
                        </m:rPr>
                        <a:rPr lang="en-US" b="1" i="0" smtClean="0">
                          <a:latin typeface="Cambria Math" panose="02040503050406030204" pitchFamily="18" charset="0"/>
                        </a:rPr>
                        <m:t>a</m:t>
                      </m:r>
                      <m:r>
                        <m:rPr>
                          <m:nor/>
                        </m:rPr>
                        <a:rPr lang="en-US" b="1" i="0" smtClean="0">
                          <a:latin typeface="Cambria Math" panose="02040503050406030204" pitchFamily="18" charset="0"/>
                        </a:rPr>
                        <m:t> </m:t>
                      </m:r>
                      <m:r>
                        <m:rPr>
                          <m:nor/>
                        </m:rPr>
                        <a:rPr lang="en-US" b="1" i="0" smtClean="0">
                          <a:latin typeface="Cambria Math" panose="02040503050406030204" pitchFamily="18" charset="0"/>
                        </a:rPr>
                        <m:t>bin</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m:rPr>
                              <m:nor/>
                            </m:rPr>
                            <a:rPr lang="en-US" b="1" i="0" smtClean="0">
                              <a:latin typeface="Cambria Math" panose="02040503050406030204" pitchFamily="18" charset="0"/>
                            </a:rPr>
                            <m:t>Frequency</m:t>
                          </m:r>
                          <m:r>
                            <m:rPr>
                              <m:nor/>
                            </m:rPr>
                            <a:rPr lang="en-US" b="1" i="0" smtClean="0">
                              <a:latin typeface="Cambria Math" panose="02040503050406030204" pitchFamily="18" charset="0"/>
                            </a:rPr>
                            <m:t> </m:t>
                          </m:r>
                          <m:r>
                            <m:rPr>
                              <m:nor/>
                            </m:rPr>
                            <a:rPr lang="en-US" b="1" i="0" smtClean="0">
                              <a:latin typeface="Cambria Math" panose="02040503050406030204" pitchFamily="18" charset="0"/>
                            </a:rPr>
                            <m:t>of</m:t>
                          </m:r>
                          <m:r>
                            <m:rPr>
                              <m:nor/>
                            </m:rPr>
                            <a:rPr lang="en-US" b="1" i="0" smtClean="0">
                              <a:latin typeface="Cambria Math" panose="02040503050406030204" pitchFamily="18" charset="0"/>
                            </a:rPr>
                            <m:t> </m:t>
                          </m:r>
                          <m:r>
                            <m:rPr>
                              <m:nor/>
                            </m:rPr>
                            <a:rPr lang="en-US" b="1" i="0" smtClean="0">
                              <a:latin typeface="Cambria Math" panose="02040503050406030204" pitchFamily="18" charset="0"/>
                            </a:rPr>
                            <m:t>the</m:t>
                          </m:r>
                          <m:r>
                            <m:rPr>
                              <m:nor/>
                            </m:rPr>
                            <a:rPr lang="en-US" b="1" i="0" smtClean="0">
                              <a:latin typeface="Cambria Math" panose="02040503050406030204" pitchFamily="18" charset="0"/>
                            </a:rPr>
                            <m:t> </m:t>
                          </m:r>
                          <m:r>
                            <m:rPr>
                              <m:nor/>
                            </m:rPr>
                            <a:rPr lang="en-US" b="1" i="0" smtClean="0">
                              <a:latin typeface="Cambria Math" panose="02040503050406030204" pitchFamily="18" charset="0"/>
                            </a:rPr>
                            <m:t>bin</m:t>
                          </m:r>
                        </m:num>
                        <m:den>
                          <m:r>
                            <a:rPr lang="en-US" b="1" i="1" smtClean="0">
                              <a:latin typeface="Cambria Math" panose="02040503050406030204" pitchFamily="18" charset="0"/>
                            </a:rPr>
                            <m:t>𝒏</m:t>
                          </m:r>
                        </m:den>
                      </m:f>
                    </m:oMath>
                  </m:oMathPara>
                </a14:m>
                <a:endParaRPr lang="en-US" b="1" dirty="0"/>
              </a:p>
            </p:txBody>
          </p:sp>
        </mc:Choice>
        <mc:Fallback xmlns="">
          <p:sp>
            <p:nvSpPr>
              <p:cNvPr id="4" name="Text Placeholder 3">
                <a:extLst>
                  <a:ext uri="{FF2B5EF4-FFF2-40B4-BE49-F238E27FC236}">
                    <a16:creationId xmlns:a16="http://schemas.microsoft.com/office/drawing/2014/main" id="{6CC0E597-3BB4-2CDF-8C31-78138A153AF6}"/>
                  </a:ext>
                </a:extLst>
              </p:cNvPr>
              <p:cNvSpPr>
                <a:spLocks noGrp="1" noRot="1" noChangeAspect="1" noMove="1" noResize="1" noEditPoints="1" noAdjustHandles="1" noChangeArrowheads="1" noChangeShapeType="1" noTextEdit="1"/>
              </p:cNvSpPr>
              <p:nvPr>
                <p:ph type="body" sz="quarter" idx="18"/>
              </p:nvPr>
            </p:nvSpPr>
            <p:spPr>
              <a:xfrm>
                <a:off x="793194" y="1571971"/>
                <a:ext cx="10529510" cy="1462663"/>
              </a:xfrm>
              <a:blipFill>
                <a:blip r:embed="rId2"/>
                <a:stretch>
                  <a:fillRect l="-1737" t="-8750" r="-1737"/>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C83726E3-166B-C200-DE77-9BFA45E0FA24}"/>
              </a:ext>
            </a:extLst>
          </p:cNvPr>
          <p:cNvSpPr>
            <a:spLocks noGrp="1"/>
          </p:cNvSpPr>
          <p:nvPr>
            <p:ph type="body" sz="quarter" idx="15"/>
          </p:nvPr>
        </p:nvSpPr>
        <p:spPr>
          <a:xfrm>
            <a:off x="793195" y="2932158"/>
            <a:ext cx="6435295" cy="2908966"/>
          </a:xfrm>
        </p:spPr>
        <p:txBody>
          <a:bodyPr/>
          <a:lstStyle/>
          <a:p>
            <a:r>
              <a:rPr lang="en-US" dirty="0"/>
              <a:t>A </a:t>
            </a:r>
            <a:r>
              <a:rPr lang="en-US" b="1" dirty="0">
                <a:solidFill>
                  <a:srgbClr val="0070C0"/>
                </a:solidFill>
              </a:rPr>
              <a:t>relative frequency distribution </a:t>
            </a:r>
            <a:r>
              <a:rPr lang="en-US" dirty="0"/>
              <a:t>is a tabular summary of data showing the relative frequency for each bin.</a:t>
            </a:r>
          </a:p>
          <a:p>
            <a:r>
              <a:rPr lang="en-US" dirty="0"/>
              <a:t>A </a:t>
            </a:r>
            <a:r>
              <a:rPr lang="en-US" b="1" dirty="0">
                <a:solidFill>
                  <a:srgbClr val="0070C0"/>
                </a:solidFill>
              </a:rPr>
              <a:t>percent frequency distribution </a:t>
            </a:r>
            <a:r>
              <a:rPr lang="en-US" dirty="0"/>
              <a:t>summarizes the percent frequency of the data for each bin.</a:t>
            </a:r>
          </a:p>
          <a:p>
            <a:pPr marL="342900" indent="-342900">
              <a:buFont typeface="Arial" panose="020B0604020202020204" pitchFamily="34" charset="0"/>
              <a:buChar char="•"/>
            </a:pPr>
            <a:r>
              <a:rPr lang="en-US" dirty="0"/>
              <a:t>It can be used to provide estimates of the relative likelihoods of different values of a random variable.</a:t>
            </a:r>
          </a:p>
          <a:p>
            <a:pPr marL="342900" indent="-342900">
              <a:buFont typeface="Arial" panose="020B0604020202020204" pitchFamily="34" charset="0"/>
              <a:buChar char="•"/>
            </a:pPr>
            <a:endParaRPr lang="en-US" dirty="0"/>
          </a:p>
          <a:p>
            <a:endParaRPr lang="en-US" dirty="0"/>
          </a:p>
        </p:txBody>
      </p:sp>
      <p:graphicFrame>
        <p:nvGraphicFramePr>
          <p:cNvPr id="7" name="Table Placeholder 6">
            <a:extLst>
              <a:ext uri="{FF2B5EF4-FFF2-40B4-BE49-F238E27FC236}">
                <a16:creationId xmlns:a16="http://schemas.microsoft.com/office/drawing/2014/main" id="{B3D36545-6B3E-9B03-2FA0-DB814875AD70}"/>
              </a:ext>
            </a:extLst>
          </p:cNvPr>
          <p:cNvGraphicFramePr>
            <a:graphicFrameLocks noGrp="1"/>
          </p:cNvGraphicFramePr>
          <p:nvPr>
            <p:ph type="tbl" sz="quarter" idx="22"/>
            <p:extLst>
              <p:ext uri="{D42A27DB-BD31-4B8C-83A1-F6EECF244321}">
                <p14:modId xmlns:p14="http://schemas.microsoft.com/office/powerpoint/2010/main" val="2654318687"/>
              </p:ext>
            </p:extLst>
          </p:nvPr>
        </p:nvGraphicFramePr>
        <p:xfrm>
          <a:off x="7352926" y="3034634"/>
          <a:ext cx="4009305" cy="2806488"/>
        </p:xfrm>
        <a:graphic>
          <a:graphicData uri="http://schemas.openxmlformats.org/drawingml/2006/table">
            <a:tbl>
              <a:tblPr firstRow="1"/>
              <a:tblGrid>
                <a:gridCol w="1174665">
                  <a:extLst>
                    <a:ext uri="{9D8B030D-6E8A-4147-A177-3AD203B41FA5}">
                      <a16:colId xmlns:a16="http://schemas.microsoft.com/office/drawing/2014/main" val="2381823852"/>
                    </a:ext>
                  </a:extLst>
                </a:gridCol>
                <a:gridCol w="1280160">
                  <a:extLst>
                    <a:ext uri="{9D8B030D-6E8A-4147-A177-3AD203B41FA5}">
                      <a16:colId xmlns:a16="http://schemas.microsoft.com/office/drawing/2014/main" val="2225198656"/>
                    </a:ext>
                  </a:extLst>
                </a:gridCol>
                <a:gridCol w="1554480">
                  <a:extLst>
                    <a:ext uri="{9D8B030D-6E8A-4147-A177-3AD203B41FA5}">
                      <a16:colId xmlns:a16="http://schemas.microsoft.com/office/drawing/2014/main" val="2573968780"/>
                    </a:ext>
                  </a:extLst>
                </a:gridCol>
              </a:tblGrid>
              <a:tr h="677148">
                <a:tc>
                  <a:txBody>
                    <a:bodyPr/>
                    <a:lstStyle/>
                    <a:p>
                      <a:pPr marL="55563" indent="0" algn="l" fontAlgn="b"/>
                      <a:r>
                        <a:rPr lang="en-US" sz="2000" b="1" i="0" u="none" strike="noStrike" dirty="0">
                          <a:solidFill>
                            <a:srgbClr val="000000"/>
                          </a:solidFill>
                          <a:effectLst/>
                          <a:latin typeface="Calibri" panose="020F0502020204030204" pitchFamily="34" charset="0"/>
                        </a:rPr>
                        <a:t>Soft Drink</a:t>
                      </a:r>
                    </a:p>
                  </a:txBody>
                  <a:tcPr marL="6350" marR="6350" marT="6350" anchor="b">
                    <a:lnL>
                      <a:noFill/>
                    </a:lnL>
                    <a:lnR>
                      <a:noFill/>
                    </a:lnR>
                    <a:lnT>
                      <a:noFill/>
                    </a:lnT>
                    <a:lnB>
                      <a:noFill/>
                    </a:lnB>
                    <a:solidFill>
                      <a:srgbClr val="FFF4DE"/>
                    </a:solidFill>
                  </a:tcPr>
                </a:tc>
                <a:tc>
                  <a:txBody>
                    <a:bodyPr/>
                    <a:lstStyle/>
                    <a:p>
                      <a:pPr algn="ctr" fontAlgn="b">
                        <a:lnSpc>
                          <a:spcPct val="80000"/>
                        </a:lnSpc>
                      </a:pPr>
                      <a:r>
                        <a:rPr lang="en-US" sz="2000" b="1" i="0" u="none" strike="noStrike" dirty="0">
                          <a:solidFill>
                            <a:srgbClr val="000000"/>
                          </a:solidFill>
                          <a:effectLst/>
                          <a:latin typeface="Calibri" panose="020F0502020204030204" pitchFamily="34" charset="0"/>
                        </a:rPr>
                        <a:t>Relative Frequency</a:t>
                      </a:r>
                    </a:p>
                  </a:txBody>
                  <a:tcPr marL="6350" marR="6350" marT="6350" anchor="b">
                    <a:lnL>
                      <a:noFill/>
                    </a:lnL>
                    <a:lnR>
                      <a:noFill/>
                    </a:lnR>
                    <a:lnT>
                      <a:noFill/>
                    </a:lnT>
                    <a:lnB>
                      <a:noFill/>
                    </a:lnB>
                    <a:solidFill>
                      <a:srgbClr val="FFF4DE"/>
                    </a:solidFill>
                  </a:tcPr>
                </a:tc>
                <a:tc>
                  <a:txBody>
                    <a:bodyPr/>
                    <a:lstStyle/>
                    <a:p>
                      <a:pPr algn="ctr" fontAlgn="b">
                        <a:lnSpc>
                          <a:spcPct val="80000"/>
                        </a:lnSpc>
                      </a:pPr>
                      <a:r>
                        <a:rPr lang="en-US" sz="2000" b="1" i="0" u="none" strike="noStrike" dirty="0">
                          <a:solidFill>
                            <a:srgbClr val="000000"/>
                          </a:solidFill>
                          <a:effectLst/>
                          <a:latin typeface="Calibri" panose="020F0502020204030204" pitchFamily="34" charset="0"/>
                        </a:rPr>
                        <a:t>Percent Frequency (%)</a:t>
                      </a:r>
                    </a:p>
                  </a:txBody>
                  <a:tcPr marL="6350" marR="6350" marT="6350" anchor="b">
                    <a:lnL>
                      <a:noFill/>
                    </a:lnL>
                    <a:lnR>
                      <a:noFill/>
                    </a:lnR>
                    <a:lnT>
                      <a:noFill/>
                    </a:lnT>
                    <a:lnB>
                      <a:noFill/>
                    </a:lnB>
                    <a:solidFill>
                      <a:srgbClr val="FFF4DE"/>
                    </a:solidFill>
                  </a:tcPr>
                </a:tc>
                <a:extLst>
                  <a:ext uri="{0D108BD9-81ED-4DB2-BD59-A6C34878D82A}">
                    <a16:rowId xmlns:a16="http://schemas.microsoft.com/office/drawing/2014/main" val="2303118132"/>
                  </a:ext>
                </a:extLst>
              </a:tr>
              <a:tr h="354890">
                <a:tc>
                  <a:txBody>
                    <a:bodyPr/>
                    <a:lstStyle/>
                    <a:p>
                      <a:pPr marL="55563" indent="0" algn="l" fontAlgn="b"/>
                      <a:r>
                        <a:rPr lang="en-US" sz="2000" b="0" i="0" u="none" strike="noStrike" dirty="0">
                          <a:solidFill>
                            <a:srgbClr val="000000"/>
                          </a:solidFill>
                          <a:effectLst/>
                          <a:latin typeface="Calibri" panose="020F0502020204030204" pitchFamily="34" charset="0"/>
                        </a:rPr>
                        <a:t>Coca-Cola</a:t>
                      </a:r>
                    </a:p>
                  </a:txBody>
                  <a:tcPr marL="6350" marR="6350" marT="6350" marB="0" anchor="ctr">
                    <a:lnL>
                      <a:noFill/>
                    </a:lnL>
                    <a:lnR>
                      <a:noFill/>
                    </a:lnR>
                    <a:lnT>
                      <a:noFill/>
                    </a:lnT>
                    <a:lnB>
                      <a:noFill/>
                    </a:lnB>
                    <a:solidFill>
                      <a:srgbClr val="FFF4DE"/>
                    </a:solidFill>
                  </a:tcPr>
                </a:tc>
                <a:tc>
                  <a:txBody>
                    <a:bodyPr/>
                    <a:lstStyle/>
                    <a:p>
                      <a:pPr algn="ctr" fontAlgn="b"/>
                      <a:r>
                        <a:rPr lang="en-US" sz="2000" b="0" i="0" u="none" strike="noStrike" dirty="0">
                          <a:solidFill>
                            <a:srgbClr val="000000"/>
                          </a:solidFill>
                          <a:effectLst/>
                          <a:latin typeface="Calibri" panose="020F0502020204030204" pitchFamily="34" charset="0"/>
                        </a:rPr>
                        <a:t> 0.36</a:t>
                      </a:r>
                    </a:p>
                  </a:txBody>
                  <a:tcPr marL="6350" marR="6350" marT="6350" marB="0" anchor="ctr">
                    <a:lnL>
                      <a:noFill/>
                    </a:lnL>
                    <a:lnR>
                      <a:noFill/>
                    </a:lnR>
                    <a:lnT>
                      <a:noFill/>
                    </a:lnT>
                    <a:lnB>
                      <a:noFill/>
                    </a:lnB>
                    <a:solidFill>
                      <a:srgbClr val="FFF4DE"/>
                    </a:solidFill>
                  </a:tcPr>
                </a:tc>
                <a:tc>
                  <a:txBody>
                    <a:bodyPr/>
                    <a:lstStyle/>
                    <a:p>
                      <a:pPr algn="l" fontAlgn="b">
                        <a:tabLst>
                          <a:tab pos="1031875" algn="r"/>
                        </a:tabLst>
                      </a:pPr>
                      <a:r>
                        <a:rPr lang="en-US" sz="2000" b="0" i="0" u="none" strike="noStrike" dirty="0">
                          <a:solidFill>
                            <a:srgbClr val="000000"/>
                          </a:solidFill>
                          <a:effectLst/>
                          <a:latin typeface="Calibri" panose="020F0502020204030204" pitchFamily="34" charset="0"/>
                        </a:rPr>
                        <a:t>	   36</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2622524295"/>
                  </a:ext>
                </a:extLst>
              </a:tr>
              <a:tr h="354890">
                <a:tc>
                  <a:txBody>
                    <a:bodyPr/>
                    <a:lstStyle/>
                    <a:p>
                      <a:pPr marL="55563" indent="0" algn="l" fontAlgn="b"/>
                      <a:r>
                        <a:rPr lang="en-US" sz="2000" b="0" i="0" u="none" strike="noStrike" dirty="0">
                          <a:solidFill>
                            <a:srgbClr val="000000"/>
                          </a:solidFill>
                          <a:effectLst/>
                          <a:latin typeface="Calibri" panose="020F0502020204030204" pitchFamily="34" charset="0"/>
                        </a:rPr>
                        <a:t>Diet Coke</a:t>
                      </a:r>
                    </a:p>
                  </a:txBody>
                  <a:tcPr marL="6350" marR="6350" marT="6350" marB="0" anchor="ctr">
                    <a:lnL>
                      <a:noFill/>
                    </a:lnL>
                    <a:lnR>
                      <a:noFill/>
                    </a:lnR>
                    <a:lnT>
                      <a:noFill/>
                    </a:lnT>
                    <a:lnB>
                      <a:noFill/>
                    </a:lnB>
                    <a:solidFill>
                      <a:srgbClr val="FFF4DE"/>
                    </a:solidFill>
                  </a:tcPr>
                </a:tc>
                <a:tc>
                  <a:txBody>
                    <a:bodyPr/>
                    <a:lstStyle/>
                    <a:p>
                      <a:pPr algn="ctr" fontAlgn="b"/>
                      <a:r>
                        <a:rPr lang="en-US" sz="2000" b="0" i="0" u="none" strike="noStrike" dirty="0">
                          <a:solidFill>
                            <a:srgbClr val="000000"/>
                          </a:solidFill>
                          <a:effectLst/>
                          <a:latin typeface="Calibri" panose="020F0502020204030204" pitchFamily="34" charset="0"/>
                        </a:rPr>
                        <a:t> 0.16</a:t>
                      </a:r>
                    </a:p>
                  </a:txBody>
                  <a:tcPr marL="6350" marR="6350" marT="6350" marB="0" anchor="ctr">
                    <a:lnL>
                      <a:noFill/>
                    </a:lnL>
                    <a:lnR>
                      <a:noFill/>
                    </a:lnR>
                    <a:lnT>
                      <a:noFill/>
                    </a:lnT>
                    <a:lnB>
                      <a:noFill/>
                    </a:lnB>
                    <a:solidFill>
                      <a:srgbClr val="FFF4DE"/>
                    </a:solidFill>
                  </a:tcPr>
                </a:tc>
                <a:tc>
                  <a:txBody>
                    <a:bodyPr/>
                    <a:lstStyle/>
                    <a:p>
                      <a:pPr algn="l" fontAlgn="b">
                        <a:tabLst>
                          <a:tab pos="1031875" algn="r"/>
                        </a:tabLst>
                      </a:pPr>
                      <a:r>
                        <a:rPr lang="en-US" sz="2000" b="0" i="0" u="none" strike="noStrike" dirty="0">
                          <a:solidFill>
                            <a:srgbClr val="000000"/>
                          </a:solidFill>
                          <a:effectLst/>
                          <a:latin typeface="Calibri" panose="020F0502020204030204" pitchFamily="34" charset="0"/>
                        </a:rPr>
                        <a:t>	   16</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362446784"/>
                  </a:ext>
                </a:extLst>
              </a:tr>
              <a:tr h="354890">
                <a:tc>
                  <a:txBody>
                    <a:bodyPr/>
                    <a:lstStyle/>
                    <a:p>
                      <a:pPr marL="55563" indent="0" algn="l" fontAlgn="b"/>
                      <a:r>
                        <a:rPr lang="en-US" sz="2000" b="0" i="0" u="none" strike="noStrike" dirty="0">
                          <a:solidFill>
                            <a:srgbClr val="000000"/>
                          </a:solidFill>
                          <a:effectLst/>
                          <a:latin typeface="Calibri" panose="020F0502020204030204" pitchFamily="34" charset="0"/>
                        </a:rPr>
                        <a:t>Dr. Pepper</a:t>
                      </a:r>
                    </a:p>
                  </a:txBody>
                  <a:tcPr marL="6350" marR="6350" marT="6350" marB="0" anchor="ctr">
                    <a:lnL>
                      <a:noFill/>
                    </a:lnL>
                    <a:lnR>
                      <a:noFill/>
                    </a:lnR>
                    <a:lnT>
                      <a:noFill/>
                    </a:lnT>
                    <a:lnB>
                      <a:noFill/>
                    </a:lnB>
                    <a:solidFill>
                      <a:srgbClr val="FFF4DE"/>
                    </a:solidFill>
                  </a:tcPr>
                </a:tc>
                <a:tc>
                  <a:txBody>
                    <a:bodyPr/>
                    <a:lstStyle/>
                    <a:p>
                      <a:pPr algn="ctr" fontAlgn="b"/>
                      <a:r>
                        <a:rPr lang="en-US" sz="2000" b="0" i="0" u="none" strike="noStrike" dirty="0">
                          <a:solidFill>
                            <a:srgbClr val="000000"/>
                          </a:solidFill>
                          <a:effectLst/>
                          <a:latin typeface="Calibri" panose="020F0502020204030204" pitchFamily="34" charset="0"/>
                        </a:rPr>
                        <a:t> 0.10</a:t>
                      </a:r>
                    </a:p>
                  </a:txBody>
                  <a:tcPr marL="6350" marR="6350" marT="6350" marB="0" anchor="ctr">
                    <a:lnL>
                      <a:noFill/>
                    </a:lnL>
                    <a:lnR>
                      <a:noFill/>
                    </a:lnR>
                    <a:lnT>
                      <a:noFill/>
                    </a:lnT>
                    <a:lnB>
                      <a:noFill/>
                    </a:lnB>
                    <a:solidFill>
                      <a:srgbClr val="FFF4DE"/>
                    </a:solidFill>
                  </a:tcPr>
                </a:tc>
                <a:tc>
                  <a:txBody>
                    <a:bodyPr/>
                    <a:lstStyle/>
                    <a:p>
                      <a:pPr algn="l" fontAlgn="b">
                        <a:tabLst>
                          <a:tab pos="1031875" algn="r"/>
                        </a:tabLst>
                      </a:pPr>
                      <a:r>
                        <a:rPr lang="en-US" sz="2000" b="0" i="0" u="none" strike="noStrike" dirty="0">
                          <a:solidFill>
                            <a:srgbClr val="000000"/>
                          </a:solidFill>
                          <a:effectLst/>
                          <a:latin typeface="Calibri" panose="020F0502020204030204" pitchFamily="34" charset="0"/>
                        </a:rPr>
                        <a:t>	   10</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658733887"/>
                  </a:ext>
                </a:extLst>
              </a:tr>
              <a:tr h="354890">
                <a:tc>
                  <a:txBody>
                    <a:bodyPr/>
                    <a:lstStyle/>
                    <a:p>
                      <a:pPr marL="55563" indent="0" algn="l" fontAlgn="b"/>
                      <a:r>
                        <a:rPr lang="en-US" sz="2000" b="0" i="0" u="none" strike="noStrike" dirty="0">
                          <a:solidFill>
                            <a:srgbClr val="000000"/>
                          </a:solidFill>
                          <a:effectLst/>
                          <a:latin typeface="Calibri" panose="020F0502020204030204" pitchFamily="34" charset="0"/>
                        </a:rPr>
                        <a:t>Pepsi</a:t>
                      </a:r>
                    </a:p>
                  </a:txBody>
                  <a:tcPr marL="6350" marR="6350" marT="6350" marB="0" anchor="ctr">
                    <a:lnL>
                      <a:noFill/>
                    </a:lnL>
                    <a:lnR>
                      <a:noFill/>
                    </a:lnR>
                    <a:lnT>
                      <a:noFill/>
                    </a:lnT>
                    <a:lnB>
                      <a:noFill/>
                    </a:lnB>
                    <a:solidFill>
                      <a:srgbClr val="FFF4DE"/>
                    </a:solidFill>
                  </a:tcPr>
                </a:tc>
                <a:tc>
                  <a:txBody>
                    <a:bodyPr/>
                    <a:lstStyle/>
                    <a:p>
                      <a:pPr algn="ctr" fontAlgn="b"/>
                      <a:r>
                        <a:rPr lang="en-US" sz="2000" b="0" i="0" u="none" strike="noStrike" dirty="0">
                          <a:solidFill>
                            <a:srgbClr val="000000"/>
                          </a:solidFill>
                          <a:effectLst/>
                          <a:latin typeface="Calibri" panose="020F0502020204030204" pitchFamily="34" charset="0"/>
                        </a:rPr>
                        <a:t> 0.28</a:t>
                      </a:r>
                    </a:p>
                  </a:txBody>
                  <a:tcPr marL="6350" marR="6350" marT="6350" marB="0" anchor="ctr">
                    <a:lnL>
                      <a:noFill/>
                    </a:lnL>
                    <a:lnR>
                      <a:noFill/>
                    </a:lnR>
                    <a:lnT>
                      <a:noFill/>
                    </a:lnT>
                    <a:lnB>
                      <a:noFill/>
                    </a:lnB>
                    <a:solidFill>
                      <a:srgbClr val="FFF4DE"/>
                    </a:solidFill>
                  </a:tcPr>
                </a:tc>
                <a:tc>
                  <a:txBody>
                    <a:bodyPr/>
                    <a:lstStyle/>
                    <a:p>
                      <a:pPr algn="l" fontAlgn="b">
                        <a:tabLst>
                          <a:tab pos="1031875" algn="r"/>
                        </a:tabLst>
                      </a:pPr>
                      <a:r>
                        <a:rPr lang="en-US" sz="2000" b="0" i="0" u="none" strike="noStrike" dirty="0">
                          <a:solidFill>
                            <a:srgbClr val="000000"/>
                          </a:solidFill>
                          <a:effectLst/>
                          <a:latin typeface="Calibri" panose="020F0502020204030204" pitchFamily="34" charset="0"/>
                        </a:rPr>
                        <a:t>	   28</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2565781914"/>
                  </a:ext>
                </a:extLst>
              </a:tr>
              <a:tr h="354890">
                <a:tc>
                  <a:txBody>
                    <a:bodyPr/>
                    <a:lstStyle/>
                    <a:p>
                      <a:pPr marL="55563" indent="0" algn="l" fontAlgn="b"/>
                      <a:r>
                        <a:rPr lang="en-US" sz="2000" b="0" i="0" u="none" strike="noStrike" dirty="0">
                          <a:solidFill>
                            <a:srgbClr val="000000"/>
                          </a:solidFill>
                          <a:effectLst/>
                          <a:latin typeface="Calibri" panose="020F0502020204030204" pitchFamily="34" charset="0"/>
                        </a:rPr>
                        <a:t>Sprite</a:t>
                      </a:r>
                    </a:p>
                  </a:txBody>
                  <a:tcPr marL="6350" marR="6350" marT="6350" marB="0" anchor="ctr">
                    <a:lnL>
                      <a:noFill/>
                    </a:lnL>
                    <a:lnR>
                      <a:noFill/>
                    </a:lnR>
                    <a:lnT>
                      <a:noFill/>
                    </a:lnT>
                    <a:lnB>
                      <a:noFill/>
                    </a:lnB>
                    <a:solidFill>
                      <a:srgbClr val="FFF4DE"/>
                    </a:solidFill>
                  </a:tcPr>
                </a:tc>
                <a:tc>
                  <a:txBody>
                    <a:bodyPr/>
                    <a:lstStyle/>
                    <a:p>
                      <a:pPr algn="ctr" fontAlgn="b"/>
                      <a:r>
                        <a:rPr lang="en-US" sz="2000" b="0" i="0" u="sng" strike="noStrike" dirty="0">
                          <a:solidFill>
                            <a:srgbClr val="000000"/>
                          </a:solidFill>
                          <a:effectLst/>
                          <a:latin typeface="Calibri" panose="020F0502020204030204" pitchFamily="34" charset="0"/>
                        </a:rPr>
                        <a:t> 0.10</a:t>
                      </a:r>
                    </a:p>
                  </a:txBody>
                  <a:tcPr marL="6350" marR="6350" marT="6350" marB="0" anchor="ctr">
                    <a:lnL>
                      <a:noFill/>
                    </a:lnL>
                    <a:lnR>
                      <a:noFill/>
                    </a:lnR>
                    <a:lnT>
                      <a:noFill/>
                    </a:lnT>
                    <a:lnB>
                      <a:noFill/>
                    </a:lnB>
                    <a:solidFill>
                      <a:srgbClr val="FFF4DE"/>
                    </a:solidFill>
                  </a:tcPr>
                </a:tc>
                <a:tc>
                  <a:txBody>
                    <a:bodyPr/>
                    <a:lstStyle/>
                    <a:p>
                      <a:pPr algn="l" fontAlgn="b">
                        <a:tabLst>
                          <a:tab pos="1031875" algn="r"/>
                        </a:tabLst>
                      </a:pPr>
                      <a:r>
                        <a:rPr lang="en-US" sz="2000" b="0" i="0" u="none" strike="noStrike" dirty="0">
                          <a:solidFill>
                            <a:srgbClr val="000000"/>
                          </a:solidFill>
                          <a:effectLst/>
                          <a:latin typeface="Calibri" panose="020F0502020204030204" pitchFamily="34" charset="0"/>
                        </a:rPr>
                        <a:t>	</a:t>
                      </a:r>
                      <a:r>
                        <a:rPr lang="en-US" sz="2000" b="0" i="0" u="sng" strike="noStrike" dirty="0">
                          <a:solidFill>
                            <a:srgbClr val="000000"/>
                          </a:solidFill>
                          <a:effectLst/>
                          <a:latin typeface="Calibri" panose="020F0502020204030204" pitchFamily="34" charset="0"/>
                        </a:rPr>
                        <a:t>   10</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855754907"/>
                  </a:ext>
                </a:extLst>
              </a:tr>
              <a:tr h="354890">
                <a:tc>
                  <a:txBody>
                    <a:bodyPr/>
                    <a:lstStyle/>
                    <a:p>
                      <a:pPr marL="457200" indent="0" algn="l" fontAlgn="b"/>
                      <a:r>
                        <a:rPr lang="en-US" sz="2000" b="0" i="0" u="none" strike="noStrike" dirty="0">
                          <a:solidFill>
                            <a:srgbClr val="000000"/>
                          </a:solidFill>
                          <a:effectLst/>
                          <a:latin typeface="Calibri" panose="020F0502020204030204" pitchFamily="34" charset="0"/>
                        </a:rPr>
                        <a:t>Total</a:t>
                      </a:r>
                    </a:p>
                  </a:txBody>
                  <a:tcPr marL="6350" marR="6350" marT="6350" marB="0" anchor="ctr">
                    <a:lnL>
                      <a:noFill/>
                    </a:lnL>
                    <a:lnR>
                      <a:noFill/>
                    </a:lnR>
                    <a:lnT>
                      <a:noFill/>
                    </a:lnT>
                    <a:lnB>
                      <a:noFill/>
                    </a:lnB>
                    <a:solidFill>
                      <a:srgbClr val="FFF4DE"/>
                    </a:solidFill>
                  </a:tcPr>
                </a:tc>
                <a:tc>
                  <a:txBody>
                    <a:bodyPr/>
                    <a:lstStyle/>
                    <a:p>
                      <a:pPr algn="ctr" fontAlgn="b"/>
                      <a:r>
                        <a:rPr lang="en-US" sz="2000" b="0" i="0" u="none" strike="noStrike" dirty="0">
                          <a:solidFill>
                            <a:srgbClr val="000000"/>
                          </a:solidFill>
                          <a:effectLst/>
                          <a:latin typeface="Calibri" panose="020F0502020204030204" pitchFamily="34" charset="0"/>
                        </a:rPr>
                        <a:t> 1.00</a:t>
                      </a:r>
                    </a:p>
                  </a:txBody>
                  <a:tcPr marL="6350" marR="6350" marT="6350" marB="0" anchor="ctr">
                    <a:lnL>
                      <a:noFill/>
                    </a:lnL>
                    <a:lnR>
                      <a:noFill/>
                    </a:lnR>
                    <a:lnT>
                      <a:noFill/>
                    </a:lnT>
                    <a:lnB>
                      <a:noFill/>
                    </a:lnB>
                    <a:solidFill>
                      <a:srgbClr val="FFF4DE"/>
                    </a:solidFill>
                  </a:tcPr>
                </a:tc>
                <a:tc>
                  <a:txBody>
                    <a:bodyPr/>
                    <a:lstStyle/>
                    <a:p>
                      <a:pPr algn="l" fontAlgn="b">
                        <a:tabLst>
                          <a:tab pos="1031875" algn="r"/>
                        </a:tabLst>
                      </a:pPr>
                      <a:r>
                        <a:rPr lang="en-US" sz="2000" b="0" i="0" u="none" strike="noStrike" dirty="0">
                          <a:solidFill>
                            <a:srgbClr val="000000"/>
                          </a:solidFill>
                          <a:effectLst/>
                          <a:latin typeface="Calibri" panose="020F0502020204030204" pitchFamily="34" charset="0"/>
                        </a:rPr>
                        <a:t>	100</a:t>
                      </a:r>
                    </a:p>
                  </a:txBody>
                  <a:tcPr marL="6350" marR="6350" marT="6350" marB="0" anchor="ctr">
                    <a:lnL>
                      <a:noFill/>
                    </a:lnL>
                    <a:lnR>
                      <a:noFill/>
                    </a:lnR>
                    <a:lnT>
                      <a:noFill/>
                    </a:lnT>
                    <a:lnB>
                      <a:noFill/>
                    </a:lnB>
                    <a:solidFill>
                      <a:srgbClr val="FFF4DE"/>
                    </a:solidFill>
                  </a:tcPr>
                </a:tc>
                <a:extLst>
                  <a:ext uri="{0D108BD9-81ED-4DB2-BD59-A6C34878D82A}">
                    <a16:rowId xmlns:a16="http://schemas.microsoft.com/office/drawing/2014/main" val="381587620"/>
                  </a:ext>
                </a:extLst>
              </a:tr>
            </a:tbl>
          </a:graphicData>
        </a:graphic>
      </p:graphicFrame>
    </p:spTree>
    <p:extLst>
      <p:ext uri="{BB962C8B-B14F-4D97-AF65-F5344CB8AC3E}">
        <p14:creationId xmlns:p14="http://schemas.microsoft.com/office/powerpoint/2010/main" val="112819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7708-73EC-F977-9A3B-C7E3E348B1BB}"/>
              </a:ext>
            </a:extLst>
          </p:cNvPr>
          <p:cNvSpPr>
            <a:spLocks noGrp="1"/>
          </p:cNvSpPr>
          <p:nvPr>
            <p:ph type="title"/>
          </p:nvPr>
        </p:nvSpPr>
        <p:spPr/>
        <p:txBody>
          <a:bodyPr/>
          <a:lstStyle/>
          <a:p>
            <a:r>
              <a:rPr lang="en-US" dirty="0"/>
              <a:t>Frequency Distributions for Quantitative Data</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B1ACF48-5A8A-FE24-AA7A-6813CAC6F648}"/>
                  </a:ext>
                </a:extLst>
              </p:cNvPr>
              <p:cNvSpPr>
                <a:spLocks noGrp="1"/>
              </p:cNvSpPr>
              <p:nvPr>
                <p:ph type="body" sz="quarter" idx="15"/>
              </p:nvPr>
            </p:nvSpPr>
            <p:spPr>
              <a:xfrm>
                <a:off x="740228" y="1262439"/>
                <a:ext cx="10711543" cy="4333121"/>
              </a:xfrm>
            </p:spPr>
            <p:txBody>
              <a:bodyPr/>
              <a:lstStyle/>
              <a:p>
                <a:r>
                  <a:rPr lang="en-US" dirty="0"/>
                  <a:t>The three steps necessary to define the classes for a frequency distribution with quantitative data are as follows:</a:t>
                </a:r>
              </a:p>
              <a:p>
                <a:pPr marL="914400" indent="-457200">
                  <a:buFont typeface="+mj-lt"/>
                  <a:buAutoNum type="arabicPeriod"/>
                </a:pPr>
                <a:r>
                  <a:rPr lang="en-US" dirty="0"/>
                  <a:t>Determine the number of nonoverlapping bins.</a:t>
                </a:r>
              </a:p>
              <a:p>
                <a:pPr marL="1600200" indent="-228600">
                  <a:spcBef>
                    <a:spcPts val="600"/>
                  </a:spcBef>
                  <a:buFont typeface="Arial" panose="020B0604020202020204" pitchFamily="34" charset="0"/>
                  <a:buChar char="•"/>
                </a:pPr>
                <a:r>
                  <a:rPr lang="en-US" dirty="0"/>
                  <a:t>We recommend using 5 to 20 bins.</a:t>
                </a:r>
              </a:p>
              <a:p>
                <a:pPr marL="914400" indent="-457200">
                  <a:spcBef>
                    <a:spcPts val="1200"/>
                  </a:spcBef>
                  <a:spcAft>
                    <a:spcPts val="600"/>
                  </a:spcAft>
                  <a:buFont typeface="+mj-lt"/>
                  <a:buAutoNum type="arabicPeriod" startAt="2"/>
                </a:pPr>
                <a:r>
                  <a:rPr lang="en-US" dirty="0"/>
                  <a:t>Determine the width of each bin.</a:t>
                </a:r>
              </a:p>
              <a:p>
                <a:pPr marL="1600200"/>
                <a14:m>
                  <m:oMathPara xmlns:m="http://schemas.openxmlformats.org/officeDocument/2006/math">
                    <m:oMathParaPr>
                      <m:jc m:val="centerGroup"/>
                    </m:oMathParaPr>
                    <m:oMath xmlns:m="http://schemas.openxmlformats.org/officeDocument/2006/math">
                      <m:r>
                        <m:rPr>
                          <m:nor/>
                        </m:rPr>
                        <a:rPr lang="en-US" b="0" i="0" smtClean="0">
                          <a:latin typeface="Cambria Math" panose="02040503050406030204" pitchFamily="18" charset="0"/>
                        </a:rPr>
                        <m:t>Approximate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bin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width</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Largest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Data</m:t>
                          </m:r>
                          <m:r>
                            <m:rPr>
                              <m:nor/>
                            </m:rPr>
                            <a:rPr lang="en-US" b="0" i="0" smtClean="0">
                              <a:latin typeface="Cambria Math" panose="02040503050406030204" pitchFamily="18" charset="0"/>
                            </a:rPr>
                            <m:t> </m:t>
                          </m:r>
                          <m:r>
                            <m:rPr>
                              <m:nor/>
                            </m:rPr>
                            <a:rPr lang="en-US" b="0" i="0" smtClean="0">
                              <a:latin typeface="Cambria Math" panose="02040503050406030204" pitchFamily="18" charset="0"/>
                            </a:rPr>
                            <m:t>Value</m:t>
                          </m:r>
                          <m:r>
                            <a:rPr lang="en-US" b="0" i="1" smtClean="0">
                              <a:latin typeface="Cambria Math" panose="02040503050406030204" pitchFamily="18" charset="0"/>
                            </a:rPr>
                            <m:t>−</m:t>
                          </m:r>
                          <m:r>
                            <m:rPr>
                              <m:nor/>
                            </m:rPr>
                            <a:rPr lang="en-US" b="0" i="0" smtClean="0">
                              <a:latin typeface="Cambria Math" panose="02040503050406030204" pitchFamily="18" charset="0"/>
                            </a:rPr>
                            <m:t>Smallest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data</m:t>
                          </m:r>
                          <m:r>
                            <m:rPr>
                              <m:nor/>
                            </m:rPr>
                            <a:rPr lang="en-US" b="0" i="0" smtClean="0">
                              <a:latin typeface="Cambria Math" panose="02040503050406030204" pitchFamily="18" charset="0"/>
                            </a:rPr>
                            <m:t> </m:t>
                          </m:r>
                          <m:r>
                            <m:rPr>
                              <m:nor/>
                            </m:rPr>
                            <a:rPr lang="en-US" b="0" i="0" smtClean="0">
                              <a:latin typeface="Cambria Math" panose="02040503050406030204" pitchFamily="18" charset="0"/>
                            </a:rPr>
                            <m:t>value</m:t>
                          </m:r>
                        </m:num>
                        <m:den>
                          <m:r>
                            <m:rPr>
                              <m:nor/>
                            </m:rPr>
                            <a:rPr lang="en-US" b="0" i="0" smtClean="0">
                              <a:latin typeface="Cambria Math" panose="02040503050406030204" pitchFamily="18" charset="0"/>
                            </a:rPr>
                            <m:t>Number</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bins</m:t>
                          </m:r>
                        </m:den>
                      </m:f>
                    </m:oMath>
                  </m:oMathPara>
                </a14:m>
                <a:endParaRPr lang="en-US" dirty="0"/>
              </a:p>
              <a:p>
                <a:pPr marL="914400" indent="-457200">
                  <a:spcBef>
                    <a:spcPts val="1200"/>
                  </a:spcBef>
                  <a:buFont typeface="+mj-lt"/>
                  <a:buAutoNum type="arabicPeriod" startAt="3"/>
                </a:pPr>
                <a:r>
                  <a:rPr lang="en-US" dirty="0"/>
                  <a:t>Determine the range spanned by the set of bins.</a:t>
                </a:r>
              </a:p>
              <a:p>
                <a:pPr marL="1600200" indent="-228600">
                  <a:spcBef>
                    <a:spcPts val="600"/>
                  </a:spcBef>
                  <a:buFont typeface="Arial" panose="020B0604020202020204" pitchFamily="34" charset="0"/>
                  <a:buChar char="•"/>
                </a:pPr>
                <a:r>
                  <a:rPr lang="en-US" dirty="0"/>
                  <a:t>The lower and upper bin limits must be chosen so that each data item belongs to one and only one class.</a:t>
                </a:r>
              </a:p>
            </p:txBody>
          </p:sp>
        </mc:Choice>
        <mc:Fallback xmlns="">
          <p:sp>
            <p:nvSpPr>
              <p:cNvPr id="3" name="Text Placeholder 2">
                <a:extLst>
                  <a:ext uri="{FF2B5EF4-FFF2-40B4-BE49-F238E27FC236}">
                    <a16:creationId xmlns:a16="http://schemas.microsoft.com/office/drawing/2014/main" id="{2B1ACF48-5A8A-FE24-AA7A-6813CAC6F648}"/>
                  </a:ext>
                </a:extLst>
              </p:cNvPr>
              <p:cNvSpPr>
                <a:spLocks noGrp="1" noRot="1" noChangeAspect="1" noMove="1" noResize="1" noEditPoints="1" noAdjustHandles="1" noChangeArrowheads="1" noChangeShapeType="1" noTextEdit="1"/>
              </p:cNvSpPr>
              <p:nvPr>
                <p:ph type="body" sz="quarter" idx="15"/>
              </p:nvPr>
            </p:nvSpPr>
            <p:spPr>
              <a:xfrm>
                <a:off x="740228" y="1262439"/>
                <a:ext cx="10711543" cy="4333121"/>
              </a:xfrm>
              <a:blipFill>
                <a:blip r:embed="rId2"/>
                <a:stretch>
                  <a:fillRect l="-1706" t="-1969" b="-3235"/>
                </a:stretch>
              </a:blipFill>
            </p:spPr>
            <p:txBody>
              <a:bodyPr/>
              <a:lstStyle/>
              <a:p>
                <a:r>
                  <a:rPr lang="en-US">
                    <a:noFill/>
                  </a:rPr>
                  <a:t> </a:t>
                </a:r>
              </a:p>
            </p:txBody>
          </p:sp>
        </mc:Fallback>
      </mc:AlternateContent>
    </p:spTree>
    <p:extLst>
      <p:ext uri="{BB962C8B-B14F-4D97-AF65-F5344CB8AC3E}">
        <p14:creationId xmlns:p14="http://schemas.microsoft.com/office/powerpoint/2010/main" val="148450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F7EDB-43AE-4791-28C1-2E4D9F1C1AAF}"/>
              </a:ext>
            </a:extLst>
          </p:cNvPr>
          <p:cNvSpPr>
            <a:spLocks noGrp="1"/>
          </p:cNvSpPr>
          <p:nvPr>
            <p:ph type="title"/>
          </p:nvPr>
        </p:nvSpPr>
        <p:spPr/>
        <p:txBody>
          <a:bodyPr/>
          <a:lstStyle/>
          <a:p>
            <a:r>
              <a:rPr lang="en-US" dirty="0"/>
              <a:t>Histograms</a:t>
            </a:r>
          </a:p>
        </p:txBody>
      </p:sp>
      <p:sp>
        <p:nvSpPr>
          <p:cNvPr id="3" name="Text Placeholder 2">
            <a:extLst>
              <a:ext uri="{FF2B5EF4-FFF2-40B4-BE49-F238E27FC236}">
                <a16:creationId xmlns:a16="http://schemas.microsoft.com/office/drawing/2014/main" id="{33AAF085-CE5B-6133-FFF4-4D63AD980814}"/>
              </a:ext>
            </a:extLst>
          </p:cNvPr>
          <p:cNvSpPr>
            <a:spLocks noGrp="1"/>
          </p:cNvSpPr>
          <p:nvPr>
            <p:ph type="body" sz="quarter" idx="15"/>
          </p:nvPr>
        </p:nvSpPr>
        <p:spPr>
          <a:xfrm>
            <a:off x="743576" y="1162707"/>
            <a:ext cx="10711543" cy="4532586"/>
          </a:xfrm>
        </p:spPr>
        <p:txBody>
          <a:bodyPr/>
          <a:lstStyle/>
          <a:p>
            <a:r>
              <a:rPr lang="en-US" dirty="0"/>
              <a:t>A </a:t>
            </a:r>
            <a:r>
              <a:rPr lang="en-US" b="1" dirty="0">
                <a:solidFill>
                  <a:srgbClr val="0070C0"/>
                </a:solidFill>
              </a:rPr>
              <a:t>Histogram</a:t>
            </a:r>
            <a:r>
              <a:rPr lang="en-US" dirty="0"/>
              <a:t> is a common graphical presentation of quantitative data. </a:t>
            </a:r>
          </a:p>
          <a:p>
            <a:pPr marL="914400" indent="-342900">
              <a:buFont typeface="Arial" panose="020B0604020202020204" pitchFamily="34" charset="0"/>
              <a:buChar char="•"/>
            </a:pPr>
            <a:r>
              <a:rPr lang="en-US" dirty="0"/>
              <a:t>A histogram is constructed by placing the variable of interest on the horizontal axis and the selected frequency measure (absolute frequency, relative frequency, or percent frequency) on the vertical axis.</a:t>
            </a:r>
          </a:p>
          <a:p>
            <a:pPr marL="914400" indent="-342900">
              <a:buFont typeface="Arial" panose="020B0604020202020204" pitchFamily="34" charset="0"/>
              <a:buChar char="•"/>
            </a:pPr>
            <a:r>
              <a:rPr lang="en-US" dirty="0"/>
              <a:t>The frequency measure of each class is shown by drawing a rectangle whose base is the class limits on the horizontal axis and whose height is the corresponding frequency measure.</a:t>
            </a:r>
          </a:p>
          <a:p>
            <a:pPr marL="914400" indent="-342900">
              <a:buFont typeface="Arial" panose="020B0604020202020204" pitchFamily="34" charset="0"/>
              <a:buChar char="•"/>
            </a:pPr>
            <a:r>
              <a:rPr lang="en-US" dirty="0"/>
              <a:t>A histogram is a column chart with no spaces between the columns whose heights represent the frequencies of the corresponding bins.</a:t>
            </a:r>
          </a:p>
          <a:p>
            <a:pPr marL="1376363" indent="-342900">
              <a:buClr>
                <a:srgbClr val="FF0000"/>
              </a:buClr>
              <a:buFont typeface="Arial" panose="020B0604020202020204" pitchFamily="34" charset="0"/>
              <a:buChar char="•"/>
            </a:pPr>
            <a:r>
              <a:rPr lang="en-US" dirty="0">
                <a:latin typeface="Arial" charset="0"/>
                <a:cs typeface="Arial" charset="0"/>
              </a:rPr>
              <a:t>Eliminating the space between the columns allows a histogram to reflect the continuous nature of the variable of interest.</a:t>
            </a:r>
          </a:p>
          <a:p>
            <a:endParaRPr lang="en-US" dirty="0"/>
          </a:p>
        </p:txBody>
      </p:sp>
    </p:spTree>
    <p:extLst>
      <p:ext uri="{BB962C8B-B14F-4D97-AF65-F5344CB8AC3E}">
        <p14:creationId xmlns:p14="http://schemas.microsoft.com/office/powerpoint/2010/main" val="3107037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43785-5115-DC80-D492-201D9C457B35}"/>
              </a:ext>
            </a:extLst>
          </p:cNvPr>
          <p:cNvSpPr>
            <a:spLocks noGrp="1"/>
          </p:cNvSpPr>
          <p:nvPr>
            <p:ph type="title"/>
          </p:nvPr>
        </p:nvSpPr>
        <p:spPr>
          <a:xfrm>
            <a:off x="529318" y="365125"/>
            <a:ext cx="11133364" cy="672105"/>
          </a:xfrm>
        </p:spPr>
        <p:txBody>
          <a:bodyPr/>
          <a:lstStyle/>
          <a:p>
            <a:r>
              <a:rPr lang="en-US" dirty="0"/>
              <a:t>Histograms Showing Differing Levels of Skewness</a:t>
            </a:r>
          </a:p>
        </p:txBody>
      </p:sp>
      <p:sp>
        <p:nvSpPr>
          <p:cNvPr id="3" name="Text Placeholder 2">
            <a:extLst>
              <a:ext uri="{FF2B5EF4-FFF2-40B4-BE49-F238E27FC236}">
                <a16:creationId xmlns:a16="http://schemas.microsoft.com/office/drawing/2014/main" id="{38857D81-8178-63E4-8818-12978C20262F}"/>
              </a:ext>
            </a:extLst>
          </p:cNvPr>
          <p:cNvSpPr>
            <a:spLocks noGrp="1"/>
          </p:cNvSpPr>
          <p:nvPr>
            <p:ph type="body" sz="quarter" idx="15"/>
          </p:nvPr>
        </p:nvSpPr>
        <p:spPr>
          <a:xfrm>
            <a:off x="743577" y="1277939"/>
            <a:ext cx="10610222" cy="2093913"/>
          </a:xfrm>
        </p:spPr>
        <p:txBody>
          <a:bodyPr/>
          <a:lstStyle/>
          <a:p>
            <a:pPr>
              <a:spcBef>
                <a:spcPts val="1000"/>
              </a:spcBef>
            </a:pPr>
            <a:r>
              <a:rPr lang="en-US" dirty="0"/>
              <a:t>Histograms provide information about the shape, or form, of a distribution.</a:t>
            </a:r>
          </a:p>
          <a:p>
            <a:pPr>
              <a:spcBef>
                <a:spcPts val="1000"/>
              </a:spcBef>
            </a:pPr>
            <a:r>
              <a:rPr lang="en-US" b="1" dirty="0">
                <a:solidFill>
                  <a:srgbClr val="0070C0"/>
                </a:solidFill>
              </a:rPr>
              <a:t>Skewness</a:t>
            </a:r>
            <a:r>
              <a:rPr lang="en-US" dirty="0"/>
              <a:t>, or lack of symmetry, is an important characteristic of the shape of a distribution.</a:t>
            </a:r>
          </a:p>
          <a:p>
            <a:pPr>
              <a:spcBef>
                <a:spcPts val="1000"/>
              </a:spcBef>
            </a:pPr>
            <a:r>
              <a:rPr lang="en-US" dirty="0"/>
              <a:t>The four histograms shown below are constructed from relative frequency distributions that exhibit different patterns of skewness.</a:t>
            </a:r>
          </a:p>
          <a:p>
            <a:endParaRPr lang="en-US" dirty="0"/>
          </a:p>
        </p:txBody>
      </p:sp>
      <p:pic>
        <p:nvPicPr>
          <p:cNvPr id="9" name="Picture Placeholder 8" descr="Four histograms show distributions with different levels of skewness. The first one labeled Panel A: Moderately Skewed Left shows all the bars of the histogram skewed to the left. The second one labeled Panel B: Moderately Skewed Right shows all the bars of the histogram skewed to the right. The third one labeled Panel C: Symmetric shows all the bars are symmetrical with respect to left and right. The fourth one labeled Panel D: Highly Skewed Right shows all the bars skewed towards the extreme right.&#10;">
            <a:extLst>
              <a:ext uri="{FF2B5EF4-FFF2-40B4-BE49-F238E27FC236}">
                <a16:creationId xmlns:a16="http://schemas.microsoft.com/office/drawing/2014/main" id="{80F3B682-B8ED-9627-EBE6-C2A9D892BE25}"/>
              </a:ext>
            </a:extLst>
          </p:cNvPr>
          <p:cNvPicPr>
            <a:picLocks noGrp="1" noChangeAspect="1"/>
          </p:cNvPicPr>
          <p:nvPr>
            <p:ph type="pic" sz="quarter" idx="16"/>
          </p:nvPr>
        </p:nvPicPr>
        <p:blipFill rotWithShape="1">
          <a:blip r:embed="rId2"/>
          <a:srcRect l="106" r="106"/>
          <a:stretch/>
        </p:blipFill>
        <p:spPr>
          <a:xfrm>
            <a:off x="1176719" y="3539771"/>
            <a:ext cx="9610725" cy="2093913"/>
          </a:xfrm>
        </p:spPr>
      </p:pic>
    </p:spTree>
    <p:extLst>
      <p:ext uri="{BB962C8B-B14F-4D97-AF65-F5344CB8AC3E}">
        <p14:creationId xmlns:p14="http://schemas.microsoft.com/office/powerpoint/2010/main" val="4036567807"/>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000000"/>
          </a:solidFill>
          <a:prstDash val="lgDash"/>
        </a:ln>
      </a:spPr>
      <a:bodyPr/>
      <a:lstStyle/>
      <a:style>
        <a:lnRef idx="1">
          <a:schemeClr val="dk1"/>
        </a:lnRef>
        <a:fillRef idx="0">
          <a:schemeClr val="dk1"/>
        </a:fillRef>
        <a:effectRef idx="0">
          <a:schemeClr val="dk1"/>
        </a:effectRef>
        <a:fontRef idx="minor">
          <a:schemeClr val="tx1"/>
        </a:fontRef>
      </a:style>
    </a:lnDef>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c1e726a-7c3b-4654-9122-87de3e28a51c">
      <UserInfo>
        <DisplayName/>
        <AccountId xsi:nil="true"/>
        <AccountType/>
      </UserInfo>
    </SharedWithUsers>
    <AdminNotes xmlns="c8ecdccd-e3b0-4392-94c4-49d90f16d1d5" xsi:nil="true"/>
    <Topic xmlns="c8ecdccd-e3b0-4392-94c4-49d90f16d1d5">Accessibility</Topic>
    <Copy xmlns="c8ecdccd-e3b0-4392-94c4-49d90f16d1d5">true</Copy>
    <MasterLocation_x0028_ifCopy_x003d_Yes_x0029_ xmlns="c8ecdccd-e3b0-4392-94c4-49d90f16d1d5">LCoE</MasterLocation_x0028_ifCopy_x003d_Yes_x0029_>
    <Owner xmlns="c8ecdccd-e3b0-4392-94c4-49d90f16d1d5">LCoE</Owner>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18" ma:contentTypeDescription="Create a new document." ma:contentTypeScope="" ma:versionID="6b2a7157397caa02a1ce799840706cf4">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f7ec463e446db2c0a3b7b3165a862926" ns2:_="" ns3:_="">
    <xsd:import namespace="c8ecdccd-e3b0-4392-94c4-49d90f16d1d5"/>
    <xsd:import namespace="cc1e726a-7c3b-4654-9122-87de3e28a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Topic" minOccurs="0"/>
                <xsd:element ref="ns3:SharedWithUsers" minOccurs="0"/>
                <xsd:element ref="ns3:SharedWithDetails" minOccurs="0"/>
                <xsd:element ref="ns2:MediaServiceAutoKeyPoints" minOccurs="0"/>
                <xsd:element ref="ns2:MediaServiceKeyPoints" minOccurs="0"/>
                <xsd:element ref="ns2:MediaServiceDateTaken" minOccurs="0"/>
                <xsd:element ref="ns2:Owner" minOccurs="0"/>
                <xsd:element ref="ns2:Copy" minOccurs="0"/>
                <xsd:element ref="ns2:MasterLocation_x0028_ifCopy_x003d_Yes_x0029_" minOccurs="0"/>
                <xsd:element ref="ns2:Admin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Topic" ma:index="11" nillable="true" ma:displayName="Topic" ma:default="Unassigned" ma:format="Dropdown" ma:internalName="Topic">
      <xsd:simpleType>
        <xsd:restriction base="dms:Choice">
          <xsd:enumeration value="Accessibility"/>
          <xsd:enumeration value="Archiving"/>
          <xsd:enumeration value="CenDoc"/>
          <xsd:enumeration value="Content Corrections/Reprints"/>
          <xsd:enumeration value="Content Creation"/>
          <xsd:enumeration value="Files to Printer"/>
          <xsd:enumeration value="Invoicing"/>
          <xsd:enumeration value="Partner Programs"/>
          <xsd:enumeration value="Project Management"/>
          <xsd:enumeration value="Other"/>
          <xsd:enumeration value="Unassigned"/>
          <xsd:enumeration value="Source Document Only"/>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Owner" ma:index="17" nillable="true" ma:displayName="Owner" ma:format="Dropdown" ma:internalName="Owner">
      <xsd:simpleType>
        <xsd:restriction base="dms:Choice">
          <xsd:enumeration value="Content Corrections"/>
          <xsd:enumeration value="Content Creation"/>
          <xsd:enumeration value="Content Management Services"/>
          <xsd:enumeration value="Creative Studio"/>
          <xsd:enumeration value="Digital Production"/>
          <xsd:enumeration value="Finance"/>
          <xsd:enumeration value="LCoE"/>
          <xsd:enumeration value="Manufacturing"/>
          <xsd:enumeration value="Strategic Sourcing"/>
        </xsd:restriction>
      </xsd:simpleType>
    </xsd:element>
    <xsd:element name="Copy" ma:index="18" nillable="true" ma:displayName="Copy " ma:default="0" ma:description="This is a VIP copy of a master document that is posted/available internally" ma:format="Dropdown" ma:internalName="Copy">
      <xsd:simpleType>
        <xsd:restriction base="dms:Boolean"/>
      </xsd:simpleType>
    </xsd:element>
    <xsd:element name="MasterLocation_x0028_ifCopy_x003d_Yes_x0029_" ma:index="19" nillable="true" ma:displayName="Master Location (if Copy = Yes)" ma:default="n/a" ma:description="Site/document library where master version is maintained" ma:format="Dropdown" ma:internalName="MasterLocation_x0028_ifCopy_x003d_Yes_x0029_">
      <xsd:simpleType>
        <xsd:restriction base="dms:Choice">
          <xsd:enumeration value="Catalyst / Finance"/>
          <xsd:enumeration value="Content Creation"/>
          <xsd:enumeration value="Content Management Services"/>
          <xsd:enumeration value="GPMOT"/>
          <xsd:enumeration value="LCoE"/>
          <xsd:enumeration value="Strategic Sourcing"/>
          <xsd:enumeration value="VIP Documents"/>
          <xsd:enumeration value="n/a"/>
        </xsd:restriction>
      </xsd:simpleType>
    </xsd:element>
    <xsd:element name="AdminNotes" ma:index="20" nillable="true" ma:displayName="Admin Notes" ma:format="Dropdown" ma:internalName="AdminNotes">
      <xsd:simpleType>
        <xsd:union memberTypes="dms:Text">
          <xsd:simpleType>
            <xsd:restriction base="dms:Choice">
              <xsd:enumeration value="See Source Documents"/>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BA192-EF86-48DF-982C-2C526A268392}">
  <ds:schemaRefs>
    <ds:schemaRef ds:uri="http://purl.org/dc/elements/1.1/"/>
    <ds:schemaRef ds:uri="http://www.w3.org/XML/1998/namespace"/>
    <ds:schemaRef ds:uri="http://schemas.openxmlformats.org/package/2006/metadata/core-properties"/>
    <ds:schemaRef ds:uri="http://purl.org/dc/terms/"/>
    <ds:schemaRef ds:uri="cc1e726a-7c3b-4654-9122-87de3e28a51c"/>
    <ds:schemaRef ds:uri="http://schemas.microsoft.com/office/2006/documentManagement/types"/>
    <ds:schemaRef ds:uri="http://schemas.microsoft.com/office/2006/metadata/properties"/>
    <ds:schemaRef ds:uri="http://schemas.microsoft.com/office/infopath/2007/PartnerControls"/>
    <ds:schemaRef ds:uri="c8ecdccd-e3b0-4392-94c4-49d90f16d1d5"/>
    <ds:schemaRef ds:uri="http://purl.org/dc/dcmitype/"/>
  </ds:schemaRefs>
</ds:datastoreItem>
</file>

<file path=customXml/itemProps2.xml><?xml version="1.0" encoding="utf-8"?>
<ds:datastoreItem xmlns:ds="http://schemas.openxmlformats.org/officeDocument/2006/customXml" ds:itemID="{72CEB1C7-5C0A-4F1C-B184-5FA4EC607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103133</TotalTime>
  <Words>3864</Words>
  <Application>Microsoft Office PowerPoint</Application>
  <PresentationFormat>Widescreen</PresentationFormat>
  <Paragraphs>373</Paragraphs>
  <Slides>34</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Arial</vt:lpstr>
      <vt:lpstr>Calibri</vt:lpstr>
      <vt:lpstr>Cambria Math</vt:lpstr>
      <vt:lpstr>Helvetica</vt:lpstr>
      <vt:lpstr>Open Sans</vt:lpstr>
      <vt:lpstr>Summer Font</vt:lpstr>
      <vt:lpstr>Times New Roman</vt:lpstr>
      <vt:lpstr>Office Theme</vt:lpstr>
      <vt:lpstr>Business Analytics</vt:lpstr>
      <vt:lpstr>Overview of Using Data: Definitions and Goals</vt:lpstr>
      <vt:lpstr>Types of Data</vt:lpstr>
      <vt:lpstr>Sources of Data</vt:lpstr>
      <vt:lpstr>Frequency Distributions for Categorical Data</vt:lpstr>
      <vt:lpstr>Relative Frequency and Percent Frequency Distributions </vt:lpstr>
      <vt:lpstr>Frequency Distributions for Quantitative Data</vt:lpstr>
      <vt:lpstr>Histograms</vt:lpstr>
      <vt:lpstr>Histograms Showing Differing Levels of Skewness</vt:lpstr>
      <vt:lpstr>Mean</vt:lpstr>
      <vt:lpstr>Median</vt:lpstr>
      <vt:lpstr>Mode</vt:lpstr>
      <vt:lpstr>Geometric Mean</vt:lpstr>
      <vt:lpstr>Measures of Variability</vt:lpstr>
      <vt:lpstr>Range</vt:lpstr>
      <vt:lpstr>Variance</vt:lpstr>
      <vt:lpstr>Computation of the Variance</vt:lpstr>
      <vt:lpstr>Standard Deviation</vt:lpstr>
      <vt:lpstr>Coefficient of Variation</vt:lpstr>
      <vt:lpstr>Percentiles</vt:lpstr>
      <vt:lpstr>An Application of the Percentile</vt:lpstr>
      <vt:lpstr>Quartiles</vt:lpstr>
      <vt:lpstr>An Application of Quartiles</vt:lpstr>
      <vt:lpstr>z-Scores</vt:lpstr>
      <vt:lpstr>Empirical Rule</vt:lpstr>
      <vt:lpstr>Identifying Outliers</vt:lpstr>
      <vt:lpstr>Boxplots</vt:lpstr>
      <vt:lpstr>Scatter Charts</vt:lpstr>
      <vt:lpstr>Covariance</vt:lpstr>
      <vt:lpstr>Relationship Between Pattern and Covariance</vt:lpstr>
      <vt:lpstr>Correlation Coefficient</vt:lpstr>
      <vt:lpstr>Interpretation of the Correlation Coefficient</vt:lpstr>
      <vt:lpstr>A Note on Linear Association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Kimberley Grove</dc:creator>
  <cp:lastModifiedBy>Raza Rafique</cp:lastModifiedBy>
  <cp:revision>2515</cp:revision>
  <cp:lastPrinted>2016-10-03T15:29:39Z</cp:lastPrinted>
  <dcterms:created xsi:type="dcterms:W3CDTF">2019-11-14T21:20:16Z</dcterms:created>
  <dcterms:modified xsi:type="dcterms:W3CDTF">2024-08-19T19:45:42Z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ies>
</file>